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Economica" panose="020B0604020202020204" charset="0"/>
      <p:regular r:id="rId25"/>
      <p:bold r:id="rId26"/>
      <p:italic r:id="rId27"/>
      <p:boldItalic r:id="rId28"/>
    </p:embeddedFont>
    <p:embeddedFont>
      <p:font typeface="Helvetica Neue" panose="020B0604020202020204"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59B5E9-6B70-4274-8EB8-F489A4B36915}">
  <a:tblStyle styleId="{8C59B5E9-6B70-4274-8EB8-F489A4B3691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84" y="1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19b712df95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19b712df95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Gilaine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19b712df95_3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chemeClr val="dk1"/>
                </a:solidFill>
                <a:highlight>
                  <a:srgbClr val="FFFFFF"/>
                </a:highlight>
              </a:rPr>
              <a:t>Inputs</a:t>
            </a:r>
            <a:endParaRPr sz="1050">
              <a:solidFill>
                <a:schemeClr val="dk1"/>
              </a:solidFill>
              <a:highlight>
                <a:srgbClr val="FFFFFF"/>
              </a:highlight>
            </a:endParaRPr>
          </a:p>
          <a:p>
            <a:pPr marL="0" lvl="0" indent="0" algn="l" rtl="0">
              <a:lnSpc>
                <a:spcPct val="115000"/>
              </a:lnSpc>
              <a:spcBef>
                <a:spcPts val="0"/>
              </a:spcBef>
              <a:spcAft>
                <a:spcPts val="0"/>
              </a:spcAft>
              <a:buNone/>
            </a:pPr>
            <a:r>
              <a:rPr lang="en" sz="1050">
                <a:solidFill>
                  <a:schemeClr val="dk1"/>
                </a:solidFill>
                <a:highlight>
                  <a:srgbClr val="FFFFFF"/>
                </a:highlight>
              </a:rPr>
              <a:t>First lets investigate our Deep neural network</a:t>
            </a:r>
            <a:endParaRPr sz="1050">
              <a:solidFill>
                <a:schemeClr val="dk1"/>
              </a:solidFill>
              <a:highlight>
                <a:srgbClr val="FFFFFF"/>
              </a:highlight>
            </a:endParaRPr>
          </a:p>
          <a:p>
            <a:pPr marL="0" lvl="0" indent="0" algn="l" rtl="0">
              <a:lnSpc>
                <a:spcPct val="115000"/>
              </a:lnSpc>
              <a:spcBef>
                <a:spcPts val="0"/>
              </a:spcBef>
              <a:spcAft>
                <a:spcPts val="0"/>
              </a:spcAft>
              <a:buNone/>
            </a:pPr>
            <a:r>
              <a:rPr lang="en" sz="1050">
                <a:solidFill>
                  <a:schemeClr val="dk1"/>
                </a:solidFill>
                <a:highlight>
                  <a:srgbClr val="FFFFFF"/>
                </a:highlight>
              </a:rPr>
              <a:t>inputs.</a:t>
            </a:r>
            <a:endParaRPr sz="1050">
              <a:solidFill>
                <a:schemeClr val="dk1"/>
              </a:solidFill>
              <a:highlight>
                <a:srgbClr val="FFFFFF"/>
              </a:highlight>
            </a:endParaRPr>
          </a:p>
          <a:p>
            <a:pPr marL="0" lvl="0" indent="0" algn="l" rtl="0">
              <a:lnSpc>
                <a:spcPct val="115000"/>
              </a:lnSpc>
              <a:spcBef>
                <a:spcPts val="0"/>
              </a:spcBef>
              <a:spcAft>
                <a:spcPts val="0"/>
              </a:spcAft>
              <a:buNone/>
            </a:pPr>
            <a:r>
              <a:rPr lang="en" sz="1050">
                <a:solidFill>
                  <a:schemeClr val="dk1"/>
                </a:solidFill>
                <a:highlight>
                  <a:srgbClr val="FFFFFF"/>
                </a:highlight>
              </a:rPr>
              <a:t>Our original neural network had 1217 features ranging from dates to countries that were all encoded. This basic model though complex had very low accuracy ~70% as many of the features were poor at predicting finalist. The number of features was reduced as many of the features were unnecessary categorical information such as the day of competition which did not provide value, doing this we reduced the total features to 85.  Including but not limited to the starting number, nations, and the athletes qualification scores. </a:t>
            </a:r>
            <a:endParaRPr sz="1050">
              <a:solidFill>
                <a:schemeClr val="dk1"/>
              </a:solidFill>
              <a:highlight>
                <a:srgbClr val="FFFFFF"/>
              </a:highlight>
            </a:endParaRPr>
          </a:p>
          <a:p>
            <a:pPr marL="0" lvl="0" indent="0" algn="l" rtl="0">
              <a:lnSpc>
                <a:spcPct val="115000"/>
              </a:lnSpc>
              <a:spcBef>
                <a:spcPts val="0"/>
              </a:spcBef>
              <a:spcAft>
                <a:spcPts val="0"/>
              </a:spcAft>
              <a:buNone/>
            </a:pPr>
            <a:endParaRPr sz="1050">
              <a:solidFill>
                <a:schemeClr val="dk1"/>
              </a:solidFill>
              <a:highlight>
                <a:srgbClr val="FFFFFF"/>
              </a:highlight>
            </a:endParaRPr>
          </a:p>
          <a:p>
            <a:pPr marL="0" lvl="0" indent="0" algn="l" rtl="0">
              <a:lnSpc>
                <a:spcPct val="115000"/>
              </a:lnSpc>
              <a:spcBef>
                <a:spcPts val="0"/>
              </a:spcBef>
              <a:spcAft>
                <a:spcPts val="0"/>
              </a:spcAft>
              <a:buNone/>
            </a:pPr>
            <a:r>
              <a:rPr lang="en" sz="1050">
                <a:solidFill>
                  <a:schemeClr val="dk1"/>
                </a:solidFill>
                <a:highlight>
                  <a:srgbClr val="FFFFFF"/>
                </a:highlight>
              </a:rPr>
              <a:t>Outputs the output of the model was the the statistical likelihood of the reaching the final displayed as either a 1 or 0.</a:t>
            </a:r>
            <a:endParaRPr sz="1050">
              <a:solidFill>
                <a:schemeClr val="dk1"/>
              </a:solidFill>
              <a:highlight>
                <a:srgbClr val="FFFFFF"/>
              </a:highlight>
            </a:endParaRPr>
          </a:p>
          <a:p>
            <a:pPr marL="0" lvl="0" indent="0" algn="l" rtl="0">
              <a:lnSpc>
                <a:spcPct val="115000"/>
              </a:lnSpc>
              <a:spcBef>
                <a:spcPts val="0"/>
              </a:spcBef>
              <a:spcAft>
                <a:spcPts val="0"/>
              </a:spcAft>
              <a:buNone/>
            </a:pPr>
            <a:endParaRPr sz="1050">
              <a:solidFill>
                <a:schemeClr val="dk1"/>
              </a:solidFill>
              <a:highlight>
                <a:srgbClr val="FFFFFF"/>
              </a:highlight>
            </a:endParaRPr>
          </a:p>
          <a:p>
            <a:pPr marL="0" lvl="0" indent="0" algn="l" rtl="0">
              <a:lnSpc>
                <a:spcPct val="115000"/>
              </a:lnSpc>
              <a:spcBef>
                <a:spcPts val="0"/>
              </a:spcBef>
              <a:spcAft>
                <a:spcPts val="0"/>
              </a:spcAft>
              <a:buNone/>
            </a:pP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However, this model was eventually abandoned due to the nature of Deep Neural Networks as we were unable to determine the importance of each features due to the blackbox nature of this type of modelling. Furthermore, the accuracy of the model was very comparable to our random trees model that Aditi will take to you about next. </a:t>
            </a:r>
            <a:endParaRPr sz="1050">
              <a:solidFill>
                <a:schemeClr val="dk1"/>
              </a:solidFill>
              <a:highlight>
                <a:srgbClr val="FFFFFF"/>
              </a:highlight>
            </a:endParaRPr>
          </a:p>
          <a:p>
            <a:pPr marL="0" lvl="0" indent="0" algn="l" rtl="0">
              <a:spcBef>
                <a:spcPts val="0"/>
              </a:spcBef>
              <a:spcAft>
                <a:spcPts val="0"/>
              </a:spcAft>
              <a:buNone/>
            </a:pPr>
            <a:endParaRPr/>
          </a:p>
        </p:txBody>
      </p:sp>
      <p:sp>
        <p:nvSpPr>
          <p:cNvPr id="230" name="Google Shape;230;g219b712df95_3_1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19b712df95_3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219b712df95_3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9b712df95_4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19b712df95_4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19b712df95_3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19b712df95_3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19d2840e6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19d2840e6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19b712df95_3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219b712df95_3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As mentioned before, the dataset we used for our study does limits the level of complexity our machine models can run and we would preferably like to have some information regarding user demographics.  </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Both our hardware and software had difficulty working with the huge dataset we used for our machine learning models. We were able to tackle this limitation by aggregating our data into smaller chunks and perform a parallel process when running our models.</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The Kmeans model was unable to accurately give movie recommendations for the users we analyzed. The recommendations that the model tried to give as well were not consistent with previous trails we ran. </a:t>
            </a:r>
            <a:endParaRPr sz="1000">
              <a:solidFill>
                <a:schemeClr val="dk1"/>
              </a:solidFill>
            </a:endParaRPr>
          </a:p>
          <a:p>
            <a:pPr marL="0" lvl="0" indent="0" algn="l" rtl="0">
              <a:lnSpc>
                <a:spcPct val="100000"/>
              </a:lnSpc>
              <a:spcBef>
                <a:spcPts val="0"/>
              </a:spcBef>
              <a:spcAft>
                <a:spcPts val="0"/>
              </a:spcAft>
              <a:buSzPts val="1100"/>
              <a:buNone/>
            </a:pPr>
            <a:endParaRPr sz="1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19b712df95_3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219b712df95_3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24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19b712df95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19b712df9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recommend that our stakeholders use our random trees model to help determine brand ambassadors, further they may want to use the features of importance graphics from the analysis to determine specific areas of interest and investigate them further. For example, while selecting brand ambassadors for the company it could be important to look for athletes coming from France and Japan as these two of the countries contribute the most statistically to our model. Athletes coming from these regions will therefore have  increase likelihood to get to the finial and improve the visibility of the brand. </a:t>
            </a:r>
            <a:endParaRPr/>
          </a:p>
          <a:p>
            <a:pPr marL="0" lvl="0" indent="0" algn="l" rtl="0">
              <a:spcBef>
                <a:spcPts val="0"/>
              </a:spcBef>
              <a:spcAft>
                <a:spcPts val="0"/>
              </a:spcAft>
              <a:buNone/>
            </a:pPr>
            <a:endParaRPr/>
          </a:p>
          <a:p>
            <a:pPr marL="0" lvl="0" indent="0" algn="l" rtl="0">
              <a:spcBef>
                <a:spcPts val="0"/>
              </a:spcBef>
              <a:spcAft>
                <a:spcPts val="0"/>
              </a:spcAft>
              <a:buNone/>
            </a:pPr>
            <a:r>
              <a:rPr lang="en"/>
              <a:t>As the sport continues to grow in the coming year with its second showing at the summer Olympics this give our stakeholder an advantage in picking brand ambassadors. We look forward to continue improving our ability to determining potential winner and finalist as we continue to improve and working these models in the future.</a:t>
            </a:r>
            <a:endParaRPr/>
          </a:p>
          <a:p>
            <a:pPr marL="0" lvl="0" indent="0" algn="l" rtl="0">
              <a:spcBef>
                <a:spcPts val="0"/>
              </a:spcBef>
              <a:spcAft>
                <a:spcPts val="0"/>
              </a:spcAft>
              <a:buNone/>
            </a:pPr>
            <a:r>
              <a:rPr lang="en"/>
              <a:t>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19b712df95_3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2100"/>
          </a:p>
          <a:p>
            <a:pPr marL="0" lvl="0" indent="0" algn="l" rtl="0">
              <a:lnSpc>
                <a:spcPct val="100000"/>
              </a:lnSpc>
              <a:spcBef>
                <a:spcPts val="0"/>
              </a:spcBef>
              <a:spcAft>
                <a:spcPts val="0"/>
              </a:spcAft>
              <a:buSzPts val="1100"/>
              <a:buNone/>
            </a:pPr>
            <a:endParaRPr/>
          </a:p>
          <a:p>
            <a:pPr marL="457200" lvl="0" indent="0" algn="l" rtl="0">
              <a:lnSpc>
                <a:spcPct val="100000"/>
              </a:lnSpc>
              <a:spcBef>
                <a:spcPts val="0"/>
              </a:spcBef>
              <a:spcAft>
                <a:spcPts val="0"/>
              </a:spcAft>
              <a:buSzPts val="1100"/>
              <a:buNone/>
            </a:pPr>
            <a:r>
              <a:rPr lang="en"/>
              <a:t>Gilaine</a:t>
            </a:r>
            <a:endParaRPr/>
          </a:p>
        </p:txBody>
      </p:sp>
      <p:sp>
        <p:nvSpPr>
          <p:cNvPr id="131" name="Google Shape;131;g219b712df95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19b712df95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19b712df95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David Chartrand</a:t>
            </a:r>
            <a:endParaRPr/>
          </a:p>
          <a:p>
            <a:pPr marL="0" lvl="0" indent="0" algn="l" rtl="0">
              <a:spcBef>
                <a:spcPts val="0"/>
              </a:spcBef>
              <a:spcAft>
                <a:spcPts val="0"/>
              </a:spcAft>
              <a:buNone/>
            </a:pPr>
            <a:endParaRPr/>
          </a:p>
          <a:p>
            <a:pPr marL="0" lvl="0" indent="0" algn="l" rtl="0">
              <a:spcBef>
                <a:spcPts val="0"/>
              </a:spcBef>
              <a:spcAft>
                <a:spcPts val="0"/>
              </a:spcAft>
              <a:buNone/>
            </a:pPr>
            <a:r>
              <a:rPr lang="en"/>
              <a:t>What is bouldering? </a:t>
            </a:r>
            <a:endParaRPr/>
          </a:p>
          <a:p>
            <a:pPr marL="0" lvl="0" indent="0" algn="l" rtl="0">
              <a:spcBef>
                <a:spcPts val="0"/>
              </a:spcBef>
              <a:spcAft>
                <a:spcPts val="0"/>
              </a:spcAft>
              <a:buNone/>
            </a:pPr>
            <a:r>
              <a:rPr lang="en"/>
              <a:t>Bouldering is a sport where competitors must climb many small but challenging routes, called “boulder problems”, with the fewest attempts in a given time.</a:t>
            </a:r>
            <a:endParaRPr/>
          </a:p>
          <a:p>
            <a:pPr marL="0" lvl="0" indent="0" algn="l" rtl="0">
              <a:spcBef>
                <a:spcPts val="0"/>
              </a:spcBef>
              <a:spcAft>
                <a:spcPts val="0"/>
              </a:spcAft>
              <a:buNone/>
            </a:pPr>
            <a:r>
              <a:rPr lang="en"/>
              <a:t>These so called problems challenge athletes mentally and physically as they use their strength and wits to ascend the wall.This sport is done without ropes. </a:t>
            </a:r>
            <a:endParaRPr/>
          </a:p>
          <a:p>
            <a:pPr marL="0" lvl="0" indent="0" algn="l" rtl="0">
              <a:spcBef>
                <a:spcPts val="0"/>
              </a:spcBef>
              <a:spcAft>
                <a:spcPts val="0"/>
              </a:spcAft>
              <a:buNone/>
            </a:pPr>
            <a:endParaRPr/>
          </a:p>
          <a:p>
            <a:pPr marL="0" lvl="0" indent="0" algn="l" rtl="0">
              <a:spcBef>
                <a:spcPts val="0"/>
              </a:spcBef>
              <a:spcAft>
                <a:spcPts val="0"/>
              </a:spcAft>
              <a:buNone/>
            </a:pPr>
            <a:r>
              <a:rPr lang="en"/>
              <a:t>Each boulder problem has a designated starting position.The zone hold is approximate at the halfway point. </a:t>
            </a:r>
            <a:r>
              <a:rPr lang="en">
                <a:solidFill>
                  <a:schemeClr val="dk1"/>
                </a:solidFill>
              </a:rPr>
              <a:t> The highest hold is considered the “top” of the boulder. </a:t>
            </a:r>
            <a:endParaRPr/>
          </a:p>
          <a:p>
            <a:pPr marL="0" lvl="0" indent="0" algn="l" rtl="0">
              <a:spcBef>
                <a:spcPts val="0"/>
              </a:spcBef>
              <a:spcAft>
                <a:spcPts val="0"/>
              </a:spcAft>
              <a:buNone/>
            </a:pPr>
            <a:endParaRPr/>
          </a:p>
          <a:p>
            <a:pPr marL="0" lvl="0" indent="0" algn="l" rtl="0">
              <a:spcBef>
                <a:spcPts val="0"/>
              </a:spcBef>
              <a:spcAft>
                <a:spcPts val="0"/>
              </a:spcAft>
              <a:buNone/>
            </a:pPr>
            <a:r>
              <a:rPr lang="en"/>
              <a:t>At the end of the round, climbers are ranked based on most boulders topped, most zone holds reached, and fewest total attempts. </a:t>
            </a:r>
            <a:endParaRPr/>
          </a:p>
          <a:p>
            <a:pPr marL="0" lvl="0" indent="0" algn="l" rtl="0">
              <a:spcBef>
                <a:spcPts val="0"/>
              </a:spcBef>
              <a:spcAft>
                <a:spcPts val="0"/>
              </a:spcAft>
              <a:buNone/>
            </a:pPr>
            <a:endParaRPr/>
          </a:p>
          <a:p>
            <a:pPr marL="0" lvl="0" indent="0" algn="l" rtl="0">
              <a:spcBef>
                <a:spcPts val="0"/>
              </a:spcBef>
              <a:spcAft>
                <a:spcPts val="0"/>
              </a:spcAft>
              <a:buNone/>
            </a:pPr>
            <a:r>
              <a:rPr lang="en"/>
              <a:t>These competition are separated into qualifications, semifinals, and finals.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19b712df95_3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19b712df95_3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Gilaine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19b712df95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Gilaine</a:t>
            </a:r>
            <a:endParaRPr/>
          </a:p>
        </p:txBody>
      </p:sp>
      <p:sp>
        <p:nvSpPr>
          <p:cNvPr id="156" name="Google Shape;156;g219b712df95_3_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19b712df95_3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19b712df95_3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Chu - “</a:t>
            </a:r>
            <a:r>
              <a:rPr lang="en" sz="1050">
                <a:solidFill>
                  <a:srgbClr val="3C4043"/>
                </a:solidFill>
              </a:rPr>
              <a:t>The International Federation of Sport Climbing (IFSC) provides official data of climbers and competitions. We have extracted our dataset from kaggle and it provides web scraped data containing these columns. Some notable values were the 64 unique nations, 1101 climbers, and 19 competitions. Once we read the raw data, first we dropped any NAs then we needed to separate the scoring system in the qualification into their own columns. We did this by looping through the qualifiers, semi-finals, and finals into 4 classifications of tops, zones, top attempts, and zone attempts. We then dropped the 3 original columns and merged the new scores into the original dataframe. Once completed, we exported the data into a csv and uploaded it as a table in SQLite”</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19b712df95_3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Chu - “We used tableau to create a map to indicate all the various nations that were competing and have listed the 19 different competitions throughout. As this is an up and coming recognized sport there aren’t many competitions, however we hope to see it flourish with more competitions and more data to add to our database in the future.”</a:t>
            </a:r>
            <a:endParaRPr sz="1200"/>
          </a:p>
        </p:txBody>
      </p:sp>
      <p:sp>
        <p:nvSpPr>
          <p:cNvPr id="197" name="Google Shape;197;g219b712df95_3_1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19b712df95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219b712df95_3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David - Aditi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19b712df95_3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219b712df95_3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14"/>
          <p:cNvSpPr/>
          <p:nvPr/>
        </p:nvSpPr>
        <p:spPr>
          <a:xfrm>
            <a:off x="4572000" y="-25"/>
            <a:ext cx="4572000" cy="5143500"/>
          </a:xfrm>
          <a:prstGeom prst="rect">
            <a:avLst/>
          </a:prstGeom>
          <a:solidFill>
            <a:srgbClr val="3153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cxnSp>
        <p:nvCxnSpPr>
          <p:cNvPr id="56" name="Google Shape;56;p14"/>
          <p:cNvCxnSpPr/>
          <p:nvPr/>
        </p:nvCxnSpPr>
        <p:spPr>
          <a:xfrm>
            <a:off x="5029675" y="4495500"/>
            <a:ext cx="468225" cy="0"/>
          </a:xfrm>
          <a:prstGeom prst="straightConnector1">
            <a:avLst/>
          </a:prstGeom>
          <a:noFill/>
          <a:ln w="19050" cap="flat" cmpd="sng">
            <a:solidFill>
              <a:schemeClr val="lt1"/>
            </a:solidFill>
            <a:prstDash val="solid"/>
            <a:round/>
            <a:headEnd type="none" w="sm" len="sm"/>
            <a:tailEnd type="none" w="sm" len="sm"/>
          </a:ln>
        </p:spPr>
      </p:cxnSp>
      <p:sp>
        <p:nvSpPr>
          <p:cNvPr id="57" name="Google Shape;57;p14"/>
          <p:cNvSpPr txBox="1">
            <a:spLocks noGrp="1"/>
          </p:cNvSpPr>
          <p:nvPr>
            <p:ph type="title"/>
          </p:nvPr>
        </p:nvSpPr>
        <p:spPr>
          <a:xfrm>
            <a:off x="265500" y="929275"/>
            <a:ext cx="4045275" cy="1786275"/>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rgbClr val="31538F"/>
              </a:buClr>
              <a:buSzPts val="4200"/>
              <a:buNone/>
              <a:defRPr>
                <a:solidFill>
                  <a:srgbClr val="31538F"/>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58" name="Google Shape;58;p14"/>
          <p:cNvSpPr txBox="1">
            <a:spLocks noGrp="1"/>
          </p:cNvSpPr>
          <p:nvPr>
            <p:ph type="subTitle" idx="1"/>
          </p:nvPr>
        </p:nvSpPr>
        <p:spPr>
          <a:xfrm>
            <a:off x="265500" y="2769001"/>
            <a:ext cx="4045275" cy="1574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59" name="Google Shape;59;p14"/>
          <p:cNvSpPr txBox="1">
            <a:spLocks noGrp="1"/>
          </p:cNvSpPr>
          <p:nvPr>
            <p:ph type="body" idx="2"/>
          </p:nvPr>
        </p:nvSpPr>
        <p:spPr>
          <a:xfrm>
            <a:off x="4939500" y="724200"/>
            <a:ext cx="3836925" cy="3695175"/>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60" name="Google Shape;60;p14"/>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5"/>
          <p:cNvSpPr/>
          <p:nvPr/>
        </p:nvSpPr>
        <p:spPr>
          <a:xfrm>
            <a:off x="0" y="5056744"/>
            <a:ext cx="9144000" cy="97875"/>
          </a:xfrm>
          <a:prstGeom prst="rect">
            <a:avLst/>
          </a:prstGeom>
          <a:solidFill>
            <a:srgbClr val="3153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3" name="Google Shape;63;p15"/>
          <p:cNvSpPr txBox="1">
            <a:spLocks noGrp="1"/>
          </p:cNvSpPr>
          <p:nvPr>
            <p:ph type="title"/>
          </p:nvPr>
        </p:nvSpPr>
        <p:spPr>
          <a:xfrm>
            <a:off x="311700" y="315925"/>
            <a:ext cx="8520525" cy="831375"/>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64" name="Google Shape;64;p15"/>
          <p:cNvSpPr txBox="1">
            <a:spLocks noGrp="1"/>
          </p:cNvSpPr>
          <p:nvPr>
            <p:ph type="body" idx="1"/>
          </p:nvPr>
        </p:nvSpPr>
        <p:spPr>
          <a:xfrm>
            <a:off x="311700" y="1225225"/>
            <a:ext cx="8520525" cy="3354075"/>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5" name="Google Shape;65;p15"/>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
        <p:cNvGrpSpPr/>
        <p:nvPr/>
      </p:nvGrpSpPr>
      <p:grpSpPr>
        <a:xfrm>
          <a:off x="0" y="0"/>
          <a:ext cx="0" cy="0"/>
          <a:chOff x="0" y="0"/>
          <a:chExt cx="0" cy="0"/>
        </a:xfrm>
      </p:grpSpPr>
      <p:sp>
        <p:nvSpPr>
          <p:cNvPr id="67" name="Google Shape;67;p16"/>
          <p:cNvSpPr/>
          <p:nvPr/>
        </p:nvSpPr>
        <p:spPr>
          <a:xfrm>
            <a:off x="2744012" y="756700"/>
            <a:ext cx="1081598" cy="1124922"/>
          </a:xfrm>
          <a:custGeom>
            <a:avLst/>
            <a:gdLst/>
            <a:ahLst/>
            <a:cxnLst/>
            <a:rect l="l" t="t" r="r" b="b"/>
            <a:pathLst>
              <a:path w="43265" h="44998" extrusionOk="0">
                <a:moveTo>
                  <a:pt x="0" y="44998"/>
                </a:moveTo>
                <a:lnTo>
                  <a:pt x="0" y="0"/>
                </a:lnTo>
                <a:lnTo>
                  <a:pt x="43265" y="0"/>
                </a:lnTo>
              </a:path>
            </a:pathLst>
          </a:custGeom>
          <a:noFill/>
          <a:ln w="28575" cap="flat" cmpd="sng">
            <a:solidFill>
              <a:srgbClr val="31538F"/>
            </a:solidFill>
            <a:prstDash val="solid"/>
            <a:miter lim="8000"/>
            <a:headEnd type="none" w="sm" len="sm"/>
            <a:tailEnd type="none" w="sm" len="sm"/>
          </a:ln>
        </p:spPr>
      </p:sp>
      <p:sp>
        <p:nvSpPr>
          <p:cNvPr id="68" name="Google Shape;68;p16"/>
          <p:cNvSpPr/>
          <p:nvPr/>
        </p:nvSpPr>
        <p:spPr>
          <a:xfrm rot="10800000">
            <a:off x="5318377" y="3266753"/>
            <a:ext cx="1081598" cy="1124922"/>
          </a:xfrm>
          <a:custGeom>
            <a:avLst/>
            <a:gdLst/>
            <a:ahLst/>
            <a:cxnLst/>
            <a:rect l="l" t="t" r="r" b="b"/>
            <a:pathLst>
              <a:path w="43265" h="44998" extrusionOk="0">
                <a:moveTo>
                  <a:pt x="0" y="44998"/>
                </a:moveTo>
                <a:lnTo>
                  <a:pt x="0" y="0"/>
                </a:lnTo>
                <a:lnTo>
                  <a:pt x="43265" y="0"/>
                </a:lnTo>
              </a:path>
            </a:pathLst>
          </a:custGeom>
          <a:noFill/>
          <a:ln w="28575" cap="flat" cmpd="sng">
            <a:solidFill>
              <a:srgbClr val="31538F"/>
            </a:solidFill>
            <a:prstDash val="solid"/>
            <a:miter lim="8000"/>
            <a:headEnd type="none" w="sm" len="sm"/>
            <a:tailEnd type="none" w="sm" len="sm"/>
          </a:ln>
        </p:spPr>
      </p:sp>
      <p:sp>
        <p:nvSpPr>
          <p:cNvPr id="69" name="Google Shape;69;p16"/>
          <p:cNvSpPr txBox="1">
            <a:spLocks noGrp="1"/>
          </p:cNvSpPr>
          <p:nvPr>
            <p:ph type="ctrTitle"/>
          </p:nvPr>
        </p:nvSpPr>
        <p:spPr>
          <a:xfrm>
            <a:off x="3044700" y="1444256"/>
            <a:ext cx="3054600" cy="1537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70" name="Google Shape;70;p16"/>
          <p:cNvSpPr txBox="1">
            <a:spLocks noGrp="1"/>
          </p:cNvSpPr>
          <p:nvPr>
            <p:ph type="subTitle" idx="1"/>
          </p:nvPr>
        </p:nvSpPr>
        <p:spPr>
          <a:xfrm>
            <a:off x="3044700" y="3116580"/>
            <a:ext cx="3054600" cy="701325"/>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71" name="Google Shape;71;p16"/>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p:nvPr/>
        </p:nvSpPr>
        <p:spPr>
          <a:xfrm flipH="1">
            <a:off x="7595965" y="460225"/>
            <a:ext cx="1081598" cy="1124922"/>
          </a:xfrm>
          <a:custGeom>
            <a:avLst/>
            <a:gdLst/>
            <a:ahLst/>
            <a:cxnLst/>
            <a:rect l="l" t="t" r="r" b="b"/>
            <a:pathLst>
              <a:path w="43265" h="44998" extrusionOk="0">
                <a:moveTo>
                  <a:pt x="0" y="44998"/>
                </a:moveTo>
                <a:lnTo>
                  <a:pt x="0" y="0"/>
                </a:lnTo>
                <a:lnTo>
                  <a:pt x="43265" y="0"/>
                </a:lnTo>
              </a:path>
            </a:pathLst>
          </a:custGeom>
          <a:noFill/>
          <a:ln w="28575" cap="flat" cmpd="sng">
            <a:solidFill>
              <a:srgbClr val="31538F"/>
            </a:solidFill>
            <a:prstDash val="solid"/>
            <a:miter lim="8000"/>
            <a:headEnd type="none" w="sm" len="sm"/>
            <a:tailEnd type="none" w="sm" len="sm"/>
          </a:ln>
        </p:spPr>
      </p:sp>
      <p:sp>
        <p:nvSpPr>
          <p:cNvPr id="74" name="Google Shape;74;p17"/>
          <p:cNvSpPr/>
          <p:nvPr/>
        </p:nvSpPr>
        <p:spPr>
          <a:xfrm rot="10800000" flipH="1">
            <a:off x="466425" y="3558353"/>
            <a:ext cx="1081598" cy="1124922"/>
          </a:xfrm>
          <a:custGeom>
            <a:avLst/>
            <a:gdLst/>
            <a:ahLst/>
            <a:cxnLst/>
            <a:rect l="l" t="t" r="r" b="b"/>
            <a:pathLst>
              <a:path w="43265" h="44998" extrusionOk="0">
                <a:moveTo>
                  <a:pt x="0" y="44998"/>
                </a:moveTo>
                <a:lnTo>
                  <a:pt x="0" y="0"/>
                </a:lnTo>
                <a:lnTo>
                  <a:pt x="43265" y="0"/>
                </a:lnTo>
              </a:path>
            </a:pathLst>
          </a:custGeom>
          <a:noFill/>
          <a:ln w="28575" cap="flat" cmpd="sng">
            <a:solidFill>
              <a:srgbClr val="31538F"/>
            </a:solidFill>
            <a:prstDash val="solid"/>
            <a:miter lim="8000"/>
            <a:headEnd type="none" w="sm" len="sm"/>
            <a:tailEnd type="none" w="sm" len="sm"/>
          </a:ln>
        </p:spPr>
      </p:sp>
      <p:sp>
        <p:nvSpPr>
          <p:cNvPr id="75" name="Google Shape;75;p17"/>
          <p:cNvSpPr txBox="1">
            <a:spLocks noGrp="1"/>
          </p:cNvSpPr>
          <p:nvPr>
            <p:ph type="title"/>
          </p:nvPr>
        </p:nvSpPr>
        <p:spPr>
          <a:xfrm>
            <a:off x="773700" y="1806450"/>
            <a:ext cx="7596675" cy="1530675"/>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76" name="Google Shape;76;p17"/>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311700" y="315925"/>
            <a:ext cx="8520525" cy="831375"/>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79" name="Google Shape;79;p18"/>
          <p:cNvSpPr txBox="1">
            <a:spLocks noGrp="1"/>
          </p:cNvSpPr>
          <p:nvPr>
            <p:ph type="body" idx="1"/>
          </p:nvPr>
        </p:nvSpPr>
        <p:spPr>
          <a:xfrm>
            <a:off x="311700" y="1225225"/>
            <a:ext cx="3999825" cy="3354075"/>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0" name="Google Shape;80;p18"/>
          <p:cNvSpPr txBox="1">
            <a:spLocks noGrp="1"/>
          </p:cNvSpPr>
          <p:nvPr>
            <p:ph type="body" idx="2"/>
          </p:nvPr>
        </p:nvSpPr>
        <p:spPr>
          <a:xfrm>
            <a:off x="4832400" y="1225225"/>
            <a:ext cx="3999825" cy="3354075"/>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1" name="Google Shape;81;p18"/>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311700" y="315925"/>
            <a:ext cx="8520525" cy="831375"/>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84" name="Google Shape;84;p19"/>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311700" y="555600"/>
            <a:ext cx="2808000" cy="755775"/>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7" name="Google Shape;87;p20"/>
          <p:cNvSpPr txBox="1">
            <a:spLocks noGrp="1"/>
          </p:cNvSpPr>
          <p:nvPr>
            <p:ph type="body" idx="1"/>
          </p:nvPr>
        </p:nvSpPr>
        <p:spPr>
          <a:xfrm>
            <a:off x="311700" y="1399400"/>
            <a:ext cx="2808000" cy="2784825"/>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8" name="Google Shape;88;p20"/>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9"/>
        <p:cNvGrpSpPr/>
        <p:nvPr/>
      </p:nvGrpSpPr>
      <p:grpSpPr>
        <a:xfrm>
          <a:off x="0" y="0"/>
          <a:ext cx="0" cy="0"/>
          <a:chOff x="0" y="0"/>
          <a:chExt cx="0" cy="0"/>
        </a:xfrm>
      </p:grpSpPr>
      <p:sp>
        <p:nvSpPr>
          <p:cNvPr id="90" name="Google Shape;90;p21"/>
          <p:cNvSpPr/>
          <p:nvPr/>
        </p:nvSpPr>
        <p:spPr>
          <a:xfrm>
            <a:off x="0" y="5045700"/>
            <a:ext cx="9144000" cy="97875"/>
          </a:xfrm>
          <a:prstGeom prst="rect">
            <a:avLst/>
          </a:prstGeom>
          <a:solidFill>
            <a:srgbClr val="3153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1" name="Google Shape;91;p21"/>
          <p:cNvSpPr txBox="1">
            <a:spLocks noGrp="1"/>
          </p:cNvSpPr>
          <p:nvPr>
            <p:ph type="title"/>
          </p:nvPr>
        </p:nvSpPr>
        <p:spPr>
          <a:xfrm>
            <a:off x="490250" y="450150"/>
            <a:ext cx="5878800" cy="4090725"/>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2" name="Google Shape;92;p21"/>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3"/>
        <p:cNvGrpSpPr/>
        <p:nvPr/>
      </p:nvGrpSpPr>
      <p:grpSpPr>
        <a:xfrm>
          <a:off x="0" y="0"/>
          <a:ext cx="0" cy="0"/>
          <a:chOff x="0" y="0"/>
          <a:chExt cx="0" cy="0"/>
        </a:xfrm>
      </p:grpSpPr>
      <p:sp>
        <p:nvSpPr>
          <p:cNvPr id="94" name="Google Shape;94;p22"/>
          <p:cNvSpPr/>
          <p:nvPr/>
        </p:nvSpPr>
        <p:spPr>
          <a:xfrm>
            <a:off x="0" y="-6"/>
            <a:ext cx="4572000" cy="5143500"/>
          </a:xfrm>
          <a:prstGeom prst="rect">
            <a:avLst/>
          </a:prstGeom>
          <a:solidFill>
            <a:srgbClr val="3153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3"/>
          <p:cNvSpPr txBox="1">
            <a:spLocks noGrp="1"/>
          </p:cNvSpPr>
          <p:nvPr>
            <p:ph type="body" idx="1"/>
          </p:nvPr>
        </p:nvSpPr>
        <p:spPr>
          <a:xfrm>
            <a:off x="319500" y="4218925"/>
            <a:ext cx="5998725" cy="598725"/>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97" name="Google Shape;97;p23"/>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24"/>
          <p:cNvSpPr/>
          <p:nvPr/>
        </p:nvSpPr>
        <p:spPr>
          <a:xfrm>
            <a:off x="0" y="5045700"/>
            <a:ext cx="9144000" cy="97875"/>
          </a:xfrm>
          <a:prstGeom prst="rect">
            <a:avLst/>
          </a:prstGeom>
          <a:solidFill>
            <a:srgbClr val="3153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0" name="Google Shape;100;p24"/>
          <p:cNvSpPr txBox="1">
            <a:spLocks noGrp="1"/>
          </p:cNvSpPr>
          <p:nvPr>
            <p:ph type="title" hasCustomPrompt="1"/>
          </p:nvPr>
        </p:nvSpPr>
        <p:spPr>
          <a:xfrm>
            <a:off x="311700" y="957125"/>
            <a:ext cx="8520525" cy="2128725"/>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rgbClr val="31538F"/>
              </a:buClr>
              <a:buSzPts val="16000"/>
              <a:buNone/>
              <a:defRPr sz="16000">
                <a:solidFill>
                  <a:srgbClr val="31538F"/>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101" name="Google Shape;101;p24"/>
          <p:cNvSpPr txBox="1">
            <a:spLocks noGrp="1"/>
          </p:cNvSpPr>
          <p:nvPr>
            <p:ph type="body" idx="1"/>
          </p:nvPr>
        </p:nvSpPr>
        <p:spPr>
          <a:xfrm>
            <a:off x="311700" y="3162000"/>
            <a:ext cx="8520525" cy="1071675"/>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02" name="Google Shape;102;p24"/>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3"/>
        <p:cNvGrpSpPr/>
        <p:nvPr/>
      </p:nvGrpSpPr>
      <p:grpSpPr>
        <a:xfrm>
          <a:off x="0" y="0"/>
          <a:ext cx="0" cy="0"/>
          <a:chOff x="0" y="0"/>
          <a:chExt cx="0" cy="0"/>
        </a:xfrm>
      </p:grpSpPr>
      <p:sp>
        <p:nvSpPr>
          <p:cNvPr id="104" name="Google Shape;104;p25"/>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629841" y="273844"/>
            <a:ext cx="7886700" cy="9942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107" name="Google Shape;107;p26"/>
          <p:cNvSpPr txBox="1">
            <a:spLocks noGrp="1"/>
          </p:cNvSpPr>
          <p:nvPr>
            <p:ph type="body" idx="1"/>
          </p:nvPr>
        </p:nvSpPr>
        <p:spPr>
          <a:xfrm>
            <a:off x="629841" y="1260872"/>
            <a:ext cx="3868425" cy="61785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1200"/>
              </a:spcBef>
              <a:spcAft>
                <a:spcPts val="0"/>
              </a:spcAft>
              <a:buClr>
                <a:schemeClr val="dk1"/>
              </a:buClr>
              <a:buSzPts val="1500"/>
              <a:buNone/>
              <a:defRPr sz="1500" b="1"/>
            </a:lvl2pPr>
            <a:lvl3pPr marL="1371600" lvl="2" indent="-228600" algn="l">
              <a:lnSpc>
                <a:spcPct val="90000"/>
              </a:lnSpc>
              <a:spcBef>
                <a:spcPts val="1200"/>
              </a:spcBef>
              <a:spcAft>
                <a:spcPts val="0"/>
              </a:spcAft>
              <a:buClr>
                <a:schemeClr val="dk1"/>
              </a:buClr>
              <a:buSzPts val="1400"/>
              <a:buNone/>
              <a:defRPr sz="1400" b="1"/>
            </a:lvl3pPr>
            <a:lvl4pPr marL="1828800" lvl="3" indent="-228600" algn="l">
              <a:lnSpc>
                <a:spcPct val="90000"/>
              </a:lnSpc>
              <a:spcBef>
                <a:spcPts val="1200"/>
              </a:spcBef>
              <a:spcAft>
                <a:spcPts val="0"/>
              </a:spcAft>
              <a:buClr>
                <a:schemeClr val="dk1"/>
              </a:buClr>
              <a:buSzPts val="1200"/>
              <a:buNone/>
              <a:defRPr sz="1200" b="1"/>
            </a:lvl4pPr>
            <a:lvl5pPr marL="2286000" lvl="4" indent="-228600" algn="l">
              <a:lnSpc>
                <a:spcPct val="90000"/>
              </a:lnSpc>
              <a:spcBef>
                <a:spcPts val="1200"/>
              </a:spcBef>
              <a:spcAft>
                <a:spcPts val="0"/>
              </a:spcAft>
              <a:buClr>
                <a:schemeClr val="dk1"/>
              </a:buClr>
              <a:buSzPts val="1200"/>
              <a:buNone/>
              <a:defRPr sz="1200" b="1"/>
            </a:lvl5pPr>
            <a:lvl6pPr marL="2743200" lvl="5" indent="-228600" algn="l">
              <a:lnSpc>
                <a:spcPct val="90000"/>
              </a:lnSpc>
              <a:spcBef>
                <a:spcPts val="1200"/>
              </a:spcBef>
              <a:spcAft>
                <a:spcPts val="0"/>
              </a:spcAft>
              <a:buClr>
                <a:schemeClr val="dk1"/>
              </a:buClr>
              <a:buSzPts val="1200"/>
              <a:buNone/>
              <a:defRPr sz="1200" b="1"/>
            </a:lvl6pPr>
            <a:lvl7pPr marL="3200400" lvl="6" indent="-228600" algn="l">
              <a:lnSpc>
                <a:spcPct val="90000"/>
              </a:lnSpc>
              <a:spcBef>
                <a:spcPts val="1200"/>
              </a:spcBef>
              <a:spcAft>
                <a:spcPts val="0"/>
              </a:spcAft>
              <a:buClr>
                <a:schemeClr val="dk1"/>
              </a:buClr>
              <a:buSzPts val="1200"/>
              <a:buNone/>
              <a:defRPr sz="1200" b="1"/>
            </a:lvl7pPr>
            <a:lvl8pPr marL="3657600" lvl="7" indent="-228600" algn="l">
              <a:lnSpc>
                <a:spcPct val="90000"/>
              </a:lnSpc>
              <a:spcBef>
                <a:spcPts val="1200"/>
              </a:spcBef>
              <a:spcAft>
                <a:spcPts val="0"/>
              </a:spcAft>
              <a:buClr>
                <a:schemeClr val="dk1"/>
              </a:buClr>
              <a:buSzPts val="1200"/>
              <a:buNone/>
              <a:defRPr sz="1200" b="1"/>
            </a:lvl8pPr>
            <a:lvl9pPr marL="4114800" lvl="8" indent="-228600" algn="l">
              <a:lnSpc>
                <a:spcPct val="90000"/>
              </a:lnSpc>
              <a:spcBef>
                <a:spcPts val="1200"/>
              </a:spcBef>
              <a:spcAft>
                <a:spcPts val="1200"/>
              </a:spcAft>
              <a:buClr>
                <a:schemeClr val="dk1"/>
              </a:buClr>
              <a:buSzPts val="1200"/>
              <a:buNone/>
              <a:defRPr sz="1200" b="1"/>
            </a:lvl9pPr>
          </a:lstStyle>
          <a:p>
            <a:endParaRPr/>
          </a:p>
        </p:txBody>
      </p:sp>
      <p:sp>
        <p:nvSpPr>
          <p:cNvPr id="108" name="Google Shape;108;p26"/>
          <p:cNvSpPr txBox="1">
            <a:spLocks noGrp="1"/>
          </p:cNvSpPr>
          <p:nvPr>
            <p:ph type="body" idx="2"/>
          </p:nvPr>
        </p:nvSpPr>
        <p:spPr>
          <a:xfrm>
            <a:off x="629841" y="1878806"/>
            <a:ext cx="3868425" cy="276345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109" name="Google Shape;109;p26"/>
          <p:cNvSpPr txBox="1">
            <a:spLocks noGrp="1"/>
          </p:cNvSpPr>
          <p:nvPr>
            <p:ph type="body" idx="3"/>
          </p:nvPr>
        </p:nvSpPr>
        <p:spPr>
          <a:xfrm>
            <a:off x="4629150" y="1260872"/>
            <a:ext cx="3887325" cy="61785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1200"/>
              </a:spcBef>
              <a:spcAft>
                <a:spcPts val="0"/>
              </a:spcAft>
              <a:buClr>
                <a:schemeClr val="dk1"/>
              </a:buClr>
              <a:buSzPts val="1500"/>
              <a:buNone/>
              <a:defRPr sz="1500" b="1"/>
            </a:lvl2pPr>
            <a:lvl3pPr marL="1371600" lvl="2" indent="-228600" algn="l">
              <a:lnSpc>
                <a:spcPct val="90000"/>
              </a:lnSpc>
              <a:spcBef>
                <a:spcPts val="1200"/>
              </a:spcBef>
              <a:spcAft>
                <a:spcPts val="0"/>
              </a:spcAft>
              <a:buClr>
                <a:schemeClr val="dk1"/>
              </a:buClr>
              <a:buSzPts val="1400"/>
              <a:buNone/>
              <a:defRPr sz="1400" b="1"/>
            </a:lvl3pPr>
            <a:lvl4pPr marL="1828800" lvl="3" indent="-228600" algn="l">
              <a:lnSpc>
                <a:spcPct val="90000"/>
              </a:lnSpc>
              <a:spcBef>
                <a:spcPts val="1200"/>
              </a:spcBef>
              <a:spcAft>
                <a:spcPts val="0"/>
              </a:spcAft>
              <a:buClr>
                <a:schemeClr val="dk1"/>
              </a:buClr>
              <a:buSzPts val="1200"/>
              <a:buNone/>
              <a:defRPr sz="1200" b="1"/>
            </a:lvl4pPr>
            <a:lvl5pPr marL="2286000" lvl="4" indent="-228600" algn="l">
              <a:lnSpc>
                <a:spcPct val="90000"/>
              </a:lnSpc>
              <a:spcBef>
                <a:spcPts val="1200"/>
              </a:spcBef>
              <a:spcAft>
                <a:spcPts val="0"/>
              </a:spcAft>
              <a:buClr>
                <a:schemeClr val="dk1"/>
              </a:buClr>
              <a:buSzPts val="1200"/>
              <a:buNone/>
              <a:defRPr sz="1200" b="1"/>
            </a:lvl5pPr>
            <a:lvl6pPr marL="2743200" lvl="5" indent="-228600" algn="l">
              <a:lnSpc>
                <a:spcPct val="90000"/>
              </a:lnSpc>
              <a:spcBef>
                <a:spcPts val="1200"/>
              </a:spcBef>
              <a:spcAft>
                <a:spcPts val="0"/>
              </a:spcAft>
              <a:buClr>
                <a:schemeClr val="dk1"/>
              </a:buClr>
              <a:buSzPts val="1200"/>
              <a:buNone/>
              <a:defRPr sz="1200" b="1"/>
            </a:lvl6pPr>
            <a:lvl7pPr marL="3200400" lvl="6" indent="-228600" algn="l">
              <a:lnSpc>
                <a:spcPct val="90000"/>
              </a:lnSpc>
              <a:spcBef>
                <a:spcPts val="1200"/>
              </a:spcBef>
              <a:spcAft>
                <a:spcPts val="0"/>
              </a:spcAft>
              <a:buClr>
                <a:schemeClr val="dk1"/>
              </a:buClr>
              <a:buSzPts val="1200"/>
              <a:buNone/>
              <a:defRPr sz="1200" b="1"/>
            </a:lvl7pPr>
            <a:lvl8pPr marL="3657600" lvl="7" indent="-228600" algn="l">
              <a:lnSpc>
                <a:spcPct val="90000"/>
              </a:lnSpc>
              <a:spcBef>
                <a:spcPts val="1200"/>
              </a:spcBef>
              <a:spcAft>
                <a:spcPts val="0"/>
              </a:spcAft>
              <a:buClr>
                <a:schemeClr val="dk1"/>
              </a:buClr>
              <a:buSzPts val="1200"/>
              <a:buNone/>
              <a:defRPr sz="1200" b="1"/>
            </a:lvl8pPr>
            <a:lvl9pPr marL="4114800" lvl="8" indent="-228600" algn="l">
              <a:lnSpc>
                <a:spcPct val="90000"/>
              </a:lnSpc>
              <a:spcBef>
                <a:spcPts val="1200"/>
              </a:spcBef>
              <a:spcAft>
                <a:spcPts val="1200"/>
              </a:spcAft>
              <a:buClr>
                <a:schemeClr val="dk1"/>
              </a:buClr>
              <a:buSzPts val="1200"/>
              <a:buNone/>
              <a:defRPr sz="1200" b="1"/>
            </a:lvl9pPr>
          </a:lstStyle>
          <a:p>
            <a:endParaRPr/>
          </a:p>
        </p:txBody>
      </p:sp>
      <p:sp>
        <p:nvSpPr>
          <p:cNvPr id="110" name="Google Shape;110;p26"/>
          <p:cNvSpPr txBox="1">
            <a:spLocks noGrp="1"/>
          </p:cNvSpPr>
          <p:nvPr>
            <p:ph type="body" idx="4"/>
          </p:nvPr>
        </p:nvSpPr>
        <p:spPr>
          <a:xfrm>
            <a:off x="4629150" y="1878806"/>
            <a:ext cx="3887325" cy="276345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111" name="Google Shape;111;p26"/>
          <p:cNvSpPr txBox="1">
            <a:spLocks noGrp="1"/>
          </p:cNvSpPr>
          <p:nvPr>
            <p:ph type="dt" idx="10"/>
          </p:nvPr>
        </p:nvSpPr>
        <p:spPr>
          <a:xfrm>
            <a:off x="628650" y="4767263"/>
            <a:ext cx="2057400" cy="273825"/>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12" name="Google Shape;112;p26"/>
          <p:cNvSpPr txBox="1">
            <a:spLocks noGrp="1"/>
          </p:cNvSpPr>
          <p:nvPr>
            <p:ph type="ftr" idx="11"/>
          </p:nvPr>
        </p:nvSpPr>
        <p:spPr>
          <a:xfrm>
            <a:off x="3028950" y="4767263"/>
            <a:ext cx="3086100" cy="273825"/>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13" name="Google Shape;113;p26"/>
          <p:cNvSpPr txBox="1">
            <a:spLocks noGrp="1"/>
          </p:cNvSpPr>
          <p:nvPr>
            <p:ph type="sldNum" idx="12"/>
          </p:nvPr>
        </p:nvSpPr>
        <p:spPr>
          <a:xfrm>
            <a:off x="6457950" y="4767263"/>
            <a:ext cx="2057400" cy="273825"/>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628650" y="273844"/>
            <a:ext cx="7886700" cy="9942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116" name="Google Shape;116;p2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117" name="Google Shape;117;p27"/>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118" name="Google Shape;118;p27"/>
          <p:cNvSpPr txBox="1">
            <a:spLocks noGrp="1"/>
          </p:cNvSpPr>
          <p:nvPr>
            <p:ph type="dt" idx="10"/>
          </p:nvPr>
        </p:nvSpPr>
        <p:spPr>
          <a:xfrm>
            <a:off x="628650" y="4767263"/>
            <a:ext cx="2057400" cy="273825"/>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19" name="Google Shape;119;p27"/>
          <p:cNvSpPr txBox="1">
            <a:spLocks noGrp="1"/>
          </p:cNvSpPr>
          <p:nvPr>
            <p:ph type="ftr" idx="11"/>
          </p:nvPr>
        </p:nvSpPr>
        <p:spPr>
          <a:xfrm>
            <a:off x="3028950" y="4767263"/>
            <a:ext cx="3086100" cy="273825"/>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20" name="Google Shape;120;p27"/>
          <p:cNvSpPr txBox="1">
            <a:spLocks noGrp="1"/>
          </p:cNvSpPr>
          <p:nvPr>
            <p:ph type="sldNum" idx="12"/>
          </p:nvPr>
        </p:nvSpPr>
        <p:spPr>
          <a:xfrm>
            <a:off x="6457950" y="4767263"/>
            <a:ext cx="2057400" cy="273825"/>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315925"/>
            <a:ext cx="8520525" cy="831375"/>
          </a:xfrm>
          <a:prstGeom prst="rect">
            <a:avLst/>
          </a:prstGeom>
          <a:noFill/>
          <a:ln>
            <a:noFill/>
          </a:ln>
        </p:spPr>
        <p:txBody>
          <a:bodyPr spcFirstLastPara="1" wrap="square" lIns="91425" tIns="91425" rIns="91425" bIns="91425" anchor="b" anchorCtr="0">
            <a:norm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52" name="Google Shape;52;p13"/>
          <p:cNvSpPr txBox="1">
            <a:spLocks noGrp="1"/>
          </p:cNvSpPr>
          <p:nvPr>
            <p:ph type="body" idx="1"/>
          </p:nvPr>
        </p:nvSpPr>
        <p:spPr>
          <a:xfrm>
            <a:off x="311700" y="1225225"/>
            <a:ext cx="8520525" cy="3354075"/>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0xGBwnG7Bz4"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6" name="Google Shape;126;p28"/>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127" name="Google Shape;127;p2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pic>
        <p:nvPicPr>
          <p:cNvPr id="128" name="Google Shape;128;p28" descr="Following an exciting opening event in Meiringen, Switzerland, the International Federation of Sport Climbing (IFSC) World Cup Series 2022 stops in Seoul, South Korea, for the second installment of this year’s calendar.&#10;&#10;The capital city of South Korea is the third city in the country that welcomes an IFSC World Cup event, after Chuncheon and Mokpo organised four Lead and Speed World Cups between 2010 and 2014.&#10;&#10;More news: https://bit.ly/3ivwb9v&#10;Subscribe: https://bit.ly/3oveCdv" title="Boulder finals highlights || Seoul 2022">
            <a:hlinkClick r:id="rId3"/>
          </p:cNvPr>
          <p:cNvPicPr preferRelativeResize="0"/>
          <p:nvPr/>
        </p:nvPicPr>
        <p:blipFill>
          <a:blip r:embed="rId4">
            <a:alphaModFix/>
          </a:blip>
          <a:stretch>
            <a:fillRect/>
          </a:stretch>
        </p:blipFill>
        <p:spPr>
          <a:xfrm>
            <a:off x="0" y="0"/>
            <a:ext cx="9144000" cy="514351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315925"/>
            <a:ext cx="8520525" cy="831375"/>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04444"/>
              <a:buNone/>
            </a:pPr>
            <a:r>
              <a:rPr lang="en" sz="4500" b="1">
                <a:solidFill>
                  <a:srgbClr val="31538F"/>
                </a:solidFill>
              </a:rPr>
              <a:t>Results of the Model - Deep Neural Network</a:t>
            </a:r>
            <a:endParaRPr/>
          </a:p>
        </p:txBody>
      </p:sp>
      <p:pic>
        <p:nvPicPr>
          <p:cNvPr id="233" name="Google Shape;233;p37"/>
          <p:cNvPicPr preferRelativeResize="0"/>
          <p:nvPr/>
        </p:nvPicPr>
        <p:blipFill>
          <a:blip r:embed="rId3">
            <a:alphaModFix/>
          </a:blip>
          <a:stretch>
            <a:fillRect/>
          </a:stretch>
        </p:blipFill>
        <p:spPr>
          <a:xfrm>
            <a:off x="2390038" y="1225225"/>
            <a:ext cx="4363936" cy="2895600"/>
          </a:xfrm>
          <a:prstGeom prst="rect">
            <a:avLst/>
          </a:prstGeom>
          <a:noFill/>
          <a:ln>
            <a:noFill/>
          </a:ln>
        </p:spPr>
      </p:pic>
      <p:pic>
        <p:nvPicPr>
          <p:cNvPr id="234" name="Google Shape;234;p37"/>
          <p:cNvPicPr preferRelativeResize="0"/>
          <p:nvPr/>
        </p:nvPicPr>
        <p:blipFill>
          <a:blip r:embed="rId4">
            <a:alphaModFix/>
          </a:blip>
          <a:stretch>
            <a:fillRect/>
          </a:stretch>
        </p:blipFill>
        <p:spPr>
          <a:xfrm>
            <a:off x="3300251" y="1306525"/>
            <a:ext cx="2652450" cy="2637450"/>
          </a:xfrm>
          <a:prstGeom prst="rect">
            <a:avLst/>
          </a:prstGeom>
          <a:noFill/>
          <a:ln>
            <a:noFill/>
          </a:ln>
        </p:spPr>
      </p:pic>
      <p:sp>
        <p:nvSpPr>
          <p:cNvPr id="235" name="Google Shape;235;p37"/>
          <p:cNvSpPr/>
          <p:nvPr/>
        </p:nvSpPr>
        <p:spPr>
          <a:xfrm rot="-5400000">
            <a:off x="2723325" y="4026775"/>
            <a:ext cx="393600" cy="228000"/>
          </a:xfrm>
          <a:prstGeom prst="rightArrow">
            <a:avLst>
              <a:gd name="adj1" fmla="val 50000"/>
              <a:gd name="adj2" fmla="val 50000"/>
            </a:avLst>
          </a:prstGeom>
          <a:solidFill>
            <a:srgbClr val="31538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7"/>
          <p:cNvSpPr/>
          <p:nvPr/>
        </p:nvSpPr>
        <p:spPr>
          <a:xfrm rot="-5400000">
            <a:off x="6136025" y="3507950"/>
            <a:ext cx="393600" cy="228000"/>
          </a:xfrm>
          <a:prstGeom prst="rightArrow">
            <a:avLst>
              <a:gd name="adj1" fmla="val 50000"/>
              <a:gd name="adj2" fmla="val 50000"/>
            </a:avLst>
          </a:prstGeom>
          <a:solidFill>
            <a:srgbClr val="31538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3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3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315925"/>
            <a:ext cx="8520525" cy="831375"/>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4200"/>
              <a:buNone/>
            </a:pPr>
            <a:r>
              <a:rPr lang="en" sz="2900" b="1">
                <a:solidFill>
                  <a:srgbClr val="31538F"/>
                </a:solidFill>
              </a:rPr>
              <a:t>Results of the Model - Random Forest </a:t>
            </a:r>
            <a:endParaRPr sz="1200" b="1">
              <a:solidFill>
                <a:srgbClr val="31538F"/>
              </a:solidFill>
            </a:endParaRPr>
          </a:p>
        </p:txBody>
      </p:sp>
      <p:sp>
        <p:nvSpPr>
          <p:cNvPr id="242" name="Google Shape;242;p38"/>
          <p:cNvSpPr txBox="1">
            <a:spLocks noGrp="1"/>
          </p:cNvSpPr>
          <p:nvPr>
            <p:ph type="body" idx="1"/>
          </p:nvPr>
        </p:nvSpPr>
        <p:spPr>
          <a:xfrm>
            <a:off x="311700" y="1225219"/>
            <a:ext cx="4740075" cy="3354075"/>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400" b="1"/>
              <a:t>Output of Model:</a:t>
            </a:r>
            <a:endParaRPr sz="1400" b="1"/>
          </a:p>
          <a:p>
            <a:pPr marL="342900" lvl="0" indent="-254000" algn="l" rtl="0">
              <a:lnSpc>
                <a:spcPct val="115000"/>
              </a:lnSpc>
              <a:spcBef>
                <a:spcPts val="1200"/>
              </a:spcBef>
              <a:spcAft>
                <a:spcPts val="0"/>
              </a:spcAft>
              <a:buSzPts val="1400"/>
              <a:buChar char="●"/>
            </a:pPr>
            <a:r>
              <a:rPr lang="en" sz="1400"/>
              <a:t>Matrix with predicted ratings for players</a:t>
            </a:r>
            <a:endParaRPr sz="1400"/>
          </a:p>
          <a:p>
            <a:pPr marL="342900" lvl="0" indent="0" algn="l" rtl="0">
              <a:lnSpc>
                <a:spcPct val="115000"/>
              </a:lnSpc>
              <a:spcBef>
                <a:spcPts val="0"/>
              </a:spcBef>
              <a:spcAft>
                <a:spcPts val="0"/>
              </a:spcAft>
              <a:buNone/>
            </a:pPr>
            <a:endParaRPr sz="1400"/>
          </a:p>
          <a:p>
            <a:pPr marL="0" lvl="0" indent="0" algn="l" rtl="0">
              <a:lnSpc>
                <a:spcPct val="115000"/>
              </a:lnSpc>
              <a:spcBef>
                <a:spcPts val="1200"/>
              </a:spcBef>
              <a:spcAft>
                <a:spcPts val="0"/>
              </a:spcAft>
              <a:buSzPts val="1800"/>
              <a:buNone/>
            </a:pPr>
            <a:r>
              <a:rPr lang="en" sz="1400" b="1"/>
              <a:t>Accuracy of the Model:</a:t>
            </a:r>
            <a:endParaRPr sz="1400" b="1"/>
          </a:p>
          <a:p>
            <a:pPr marL="342900" lvl="0" indent="-254000" algn="l" rtl="0">
              <a:lnSpc>
                <a:spcPct val="115000"/>
              </a:lnSpc>
              <a:spcBef>
                <a:spcPts val="1200"/>
              </a:spcBef>
              <a:spcAft>
                <a:spcPts val="0"/>
              </a:spcAft>
              <a:buSzPts val="1400"/>
              <a:buChar char="●"/>
            </a:pPr>
            <a:r>
              <a:rPr lang="en" sz="1400"/>
              <a:t>Average RMSE of 0.897666</a:t>
            </a:r>
            <a:endParaRPr sz="1400"/>
          </a:p>
          <a:p>
            <a:pPr marL="0" lvl="0" indent="0" algn="l" rtl="0">
              <a:lnSpc>
                <a:spcPct val="115000"/>
              </a:lnSpc>
              <a:spcBef>
                <a:spcPts val="1200"/>
              </a:spcBef>
              <a:spcAft>
                <a:spcPts val="1200"/>
              </a:spcAft>
              <a:buSzPts val="1800"/>
              <a:buNone/>
            </a:pPr>
            <a:endParaRPr sz="1400"/>
          </a:p>
        </p:txBody>
      </p:sp>
      <p:pic>
        <p:nvPicPr>
          <p:cNvPr id="243" name="Google Shape;243;p38"/>
          <p:cNvPicPr preferRelativeResize="0"/>
          <p:nvPr/>
        </p:nvPicPr>
        <p:blipFill>
          <a:blip r:embed="rId3">
            <a:alphaModFix/>
          </a:blip>
          <a:stretch>
            <a:fillRect/>
          </a:stretch>
        </p:blipFill>
        <p:spPr>
          <a:xfrm>
            <a:off x="5204175" y="1299700"/>
            <a:ext cx="3787426" cy="24633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4200"/>
              <a:buFont typeface="Arial"/>
              <a:buNone/>
            </a:pPr>
            <a:r>
              <a:rPr lang="en" sz="2900" b="1">
                <a:solidFill>
                  <a:srgbClr val="31538F"/>
                </a:solidFill>
              </a:rPr>
              <a:t>Results of the Model - Random Forest </a:t>
            </a:r>
            <a:r>
              <a:rPr lang="en" sz="1200" b="1">
                <a:solidFill>
                  <a:srgbClr val="31538F"/>
                </a:solidFill>
              </a:rPr>
              <a:t>. . . . 2</a:t>
            </a:r>
            <a:endParaRPr/>
          </a:p>
        </p:txBody>
      </p:sp>
      <p:pic>
        <p:nvPicPr>
          <p:cNvPr id="249" name="Google Shape;249;p39"/>
          <p:cNvPicPr preferRelativeResize="0"/>
          <p:nvPr/>
        </p:nvPicPr>
        <p:blipFill>
          <a:blip r:embed="rId3">
            <a:alphaModFix/>
          </a:blip>
          <a:stretch>
            <a:fillRect/>
          </a:stretch>
        </p:blipFill>
        <p:spPr>
          <a:xfrm>
            <a:off x="304800" y="1147225"/>
            <a:ext cx="8600245" cy="369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4500" b="1">
                <a:solidFill>
                  <a:srgbClr val="31538F"/>
                </a:solidFill>
              </a:rPr>
              <a:t>Optimization of the Model</a:t>
            </a:r>
            <a:endParaRPr/>
          </a:p>
        </p:txBody>
      </p:sp>
      <p:sp>
        <p:nvSpPr>
          <p:cNvPr id="255" name="Google Shape;255;p40"/>
          <p:cNvSpPr txBox="1">
            <a:spLocks noGrp="1"/>
          </p:cNvSpPr>
          <p:nvPr>
            <p:ph type="body" idx="1"/>
          </p:nvPr>
        </p:nvSpPr>
        <p:spPr>
          <a:xfrm>
            <a:off x="311700" y="1225219"/>
            <a:ext cx="4740000" cy="3354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400" b="1"/>
              <a:t>Output of Model:</a:t>
            </a:r>
            <a:endParaRPr sz="1400" b="1"/>
          </a:p>
          <a:p>
            <a:pPr marL="342900" lvl="0" indent="-254000" algn="l" rtl="0">
              <a:lnSpc>
                <a:spcPct val="115000"/>
              </a:lnSpc>
              <a:spcBef>
                <a:spcPts val="1200"/>
              </a:spcBef>
              <a:spcAft>
                <a:spcPts val="0"/>
              </a:spcAft>
              <a:buSzPts val="1400"/>
              <a:buChar char="●"/>
            </a:pPr>
            <a:r>
              <a:rPr lang="en" sz="1400"/>
              <a:t>Matrix with predicted ratings for player</a:t>
            </a:r>
            <a:endParaRPr sz="1400"/>
          </a:p>
          <a:p>
            <a:pPr marL="342900" lvl="0" indent="0" algn="l" rtl="0">
              <a:lnSpc>
                <a:spcPct val="115000"/>
              </a:lnSpc>
              <a:spcBef>
                <a:spcPts val="0"/>
              </a:spcBef>
              <a:spcAft>
                <a:spcPts val="0"/>
              </a:spcAft>
              <a:buNone/>
            </a:pPr>
            <a:endParaRPr sz="1400"/>
          </a:p>
          <a:p>
            <a:pPr marL="0" lvl="0" indent="0" algn="l" rtl="0">
              <a:lnSpc>
                <a:spcPct val="115000"/>
              </a:lnSpc>
              <a:spcBef>
                <a:spcPts val="1200"/>
              </a:spcBef>
              <a:spcAft>
                <a:spcPts val="0"/>
              </a:spcAft>
              <a:buSzPts val="1800"/>
              <a:buNone/>
            </a:pPr>
            <a:r>
              <a:rPr lang="en" sz="1400" b="1"/>
              <a:t>Accuracy of the Model:</a:t>
            </a:r>
            <a:endParaRPr sz="1400" b="1"/>
          </a:p>
          <a:p>
            <a:pPr marL="342900" lvl="0" indent="-254000" algn="l" rtl="0">
              <a:lnSpc>
                <a:spcPct val="115000"/>
              </a:lnSpc>
              <a:spcBef>
                <a:spcPts val="1200"/>
              </a:spcBef>
              <a:spcAft>
                <a:spcPts val="0"/>
              </a:spcAft>
              <a:buSzPts val="1400"/>
              <a:buChar char="●"/>
            </a:pPr>
            <a:r>
              <a:rPr lang="en" sz="1400"/>
              <a:t>Average RMSE of 0.86206</a:t>
            </a:r>
            <a:endParaRPr sz="1400"/>
          </a:p>
          <a:p>
            <a:pPr marL="0" lvl="0" indent="0" algn="l" rtl="0">
              <a:lnSpc>
                <a:spcPct val="115000"/>
              </a:lnSpc>
              <a:spcBef>
                <a:spcPts val="1200"/>
              </a:spcBef>
              <a:spcAft>
                <a:spcPts val="1200"/>
              </a:spcAft>
              <a:buSzPts val="1800"/>
              <a:buNone/>
            </a:pPr>
            <a:endParaRPr sz="1400"/>
          </a:p>
        </p:txBody>
      </p:sp>
      <p:pic>
        <p:nvPicPr>
          <p:cNvPr id="256" name="Google Shape;256;p40"/>
          <p:cNvPicPr preferRelativeResize="0"/>
          <p:nvPr/>
        </p:nvPicPr>
        <p:blipFill>
          <a:blip r:embed="rId3">
            <a:alphaModFix/>
          </a:blip>
          <a:stretch>
            <a:fillRect/>
          </a:stretch>
        </p:blipFill>
        <p:spPr>
          <a:xfrm>
            <a:off x="4973150" y="1408987"/>
            <a:ext cx="3787500" cy="2325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ct val="93333"/>
              <a:buFont typeface="Arial"/>
              <a:buNone/>
            </a:pPr>
            <a:r>
              <a:rPr lang="en" sz="4500" b="1">
                <a:solidFill>
                  <a:srgbClr val="31538F"/>
                </a:solidFill>
              </a:rPr>
              <a:t>Optimization of the Model</a:t>
            </a:r>
            <a:r>
              <a:rPr lang="en" sz="2900" b="1">
                <a:solidFill>
                  <a:srgbClr val="31538F"/>
                </a:solidFill>
              </a:rPr>
              <a:t> </a:t>
            </a:r>
            <a:r>
              <a:rPr lang="en" sz="1200" b="1">
                <a:solidFill>
                  <a:srgbClr val="31538F"/>
                </a:solidFill>
              </a:rPr>
              <a:t>. . . . 2</a:t>
            </a:r>
            <a:endParaRPr/>
          </a:p>
        </p:txBody>
      </p:sp>
      <p:pic>
        <p:nvPicPr>
          <p:cNvPr id="262" name="Google Shape;262;p41"/>
          <p:cNvPicPr preferRelativeResize="0"/>
          <p:nvPr/>
        </p:nvPicPr>
        <p:blipFill>
          <a:blip r:embed="rId3">
            <a:alphaModFix/>
          </a:blip>
          <a:stretch>
            <a:fillRect/>
          </a:stretch>
        </p:blipFill>
        <p:spPr>
          <a:xfrm>
            <a:off x="152400" y="1299625"/>
            <a:ext cx="8839201" cy="32828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210281" y="315919"/>
            <a:ext cx="5621850" cy="83137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2900"/>
              </a:spcAft>
              <a:buSzPts val="4200"/>
              <a:buNone/>
            </a:pPr>
            <a:r>
              <a:rPr lang="en" sz="2800" b="1">
                <a:solidFill>
                  <a:srgbClr val="31538F"/>
                </a:solidFill>
              </a:rPr>
              <a:t>Limitations &amp; Challenges related to the project</a:t>
            </a:r>
            <a:endParaRPr sz="2800" b="1">
              <a:solidFill>
                <a:srgbClr val="31538F"/>
              </a:solidFill>
            </a:endParaRPr>
          </a:p>
        </p:txBody>
      </p:sp>
      <p:sp>
        <p:nvSpPr>
          <p:cNvPr id="268" name="Google Shape;268;p42"/>
          <p:cNvSpPr txBox="1">
            <a:spLocks noGrp="1"/>
          </p:cNvSpPr>
          <p:nvPr>
            <p:ph type="body" idx="1"/>
          </p:nvPr>
        </p:nvSpPr>
        <p:spPr>
          <a:xfrm>
            <a:off x="3315800" y="1578001"/>
            <a:ext cx="5516400" cy="32400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400"/>
              <a:buNone/>
            </a:pPr>
            <a:endParaRPr sz="1400"/>
          </a:p>
          <a:p>
            <a:pPr marL="342900" lvl="0" indent="-254000" algn="l" rtl="0">
              <a:lnSpc>
                <a:spcPct val="150000"/>
              </a:lnSpc>
              <a:spcBef>
                <a:spcPts val="1200"/>
              </a:spcBef>
              <a:spcAft>
                <a:spcPts val="0"/>
              </a:spcAft>
              <a:buSzPts val="1400"/>
              <a:buAutoNum type="arabicPeriod"/>
            </a:pPr>
            <a:r>
              <a:rPr lang="en" sz="1400" b="1"/>
              <a:t>Database:</a:t>
            </a:r>
            <a:r>
              <a:rPr lang="en" sz="1400"/>
              <a:t> Dataset does not contain additional information related to individual  player.</a:t>
            </a:r>
            <a:endParaRPr sz="1400"/>
          </a:p>
          <a:p>
            <a:pPr marL="342900" lvl="0" indent="-254000" algn="l" rtl="0">
              <a:lnSpc>
                <a:spcPct val="150000"/>
              </a:lnSpc>
              <a:spcBef>
                <a:spcPts val="0"/>
              </a:spcBef>
              <a:spcAft>
                <a:spcPts val="0"/>
              </a:spcAft>
              <a:buSzPts val="1400"/>
              <a:buAutoNum type="arabicPeriod"/>
            </a:pPr>
            <a:r>
              <a:rPr lang="en" sz="1400" b="1"/>
              <a:t>Machine Learning: </a:t>
            </a:r>
            <a:r>
              <a:rPr lang="en" sz="1400"/>
              <a:t>Some of features that the model tends to consider as high on importance do not appeal on a logical/realistic level:</a:t>
            </a:r>
            <a:endParaRPr sz="1400"/>
          </a:p>
          <a:p>
            <a:pPr marL="685800" lvl="1" indent="-254000" algn="l" rtl="0">
              <a:lnSpc>
                <a:spcPct val="150000"/>
              </a:lnSpc>
              <a:spcBef>
                <a:spcPts val="0"/>
              </a:spcBef>
              <a:spcAft>
                <a:spcPts val="0"/>
              </a:spcAft>
              <a:buSzPts val="1400"/>
              <a:buChar char="○"/>
            </a:pPr>
            <a:r>
              <a:rPr lang="en"/>
              <a:t>An attempt to eliminate these features leads to lower accuracy, which we accept as a limitation of the model, given we still get an accuracy of greater than 85% which is considered appropriate for real life scenarios. </a:t>
            </a:r>
            <a:endParaRPr sz="1400"/>
          </a:p>
        </p:txBody>
      </p:sp>
      <p:pic>
        <p:nvPicPr>
          <p:cNvPr id="269" name="Google Shape;269;p42"/>
          <p:cNvPicPr preferRelativeResize="0"/>
          <p:nvPr/>
        </p:nvPicPr>
        <p:blipFill rotWithShape="1">
          <a:blip r:embed="rId3">
            <a:alphaModFix/>
          </a:blip>
          <a:srcRect/>
          <a:stretch/>
        </p:blipFill>
        <p:spPr>
          <a:xfrm>
            <a:off x="74522" y="1491449"/>
            <a:ext cx="3135759" cy="22805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311700" y="315925"/>
            <a:ext cx="8520525" cy="831375"/>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50000"/>
              </a:lnSpc>
              <a:spcBef>
                <a:spcPts val="1200"/>
              </a:spcBef>
              <a:spcAft>
                <a:spcPts val="3500"/>
              </a:spcAft>
              <a:buSzPct val="162068"/>
              <a:buNone/>
            </a:pPr>
            <a:r>
              <a:rPr lang="en" sz="2900" b="1">
                <a:solidFill>
                  <a:srgbClr val="31538F"/>
                </a:solidFill>
              </a:rPr>
              <a:t>Recommendation for future analysis</a:t>
            </a:r>
            <a:endParaRPr sz="2900" b="1">
              <a:solidFill>
                <a:srgbClr val="31538F"/>
              </a:solidFill>
            </a:endParaRPr>
          </a:p>
        </p:txBody>
      </p:sp>
      <p:sp>
        <p:nvSpPr>
          <p:cNvPr id="275" name="Google Shape;275;p43"/>
          <p:cNvSpPr txBox="1">
            <a:spLocks noGrp="1"/>
          </p:cNvSpPr>
          <p:nvPr>
            <p:ph type="body" idx="1"/>
          </p:nvPr>
        </p:nvSpPr>
        <p:spPr>
          <a:xfrm>
            <a:off x="311700" y="1225219"/>
            <a:ext cx="4394475" cy="3354075"/>
          </a:xfrm>
          <a:prstGeom prst="rect">
            <a:avLst/>
          </a:prstGeom>
          <a:noFill/>
          <a:ln>
            <a:noFill/>
          </a:ln>
        </p:spPr>
        <p:txBody>
          <a:bodyPr spcFirstLastPara="1" wrap="square" lIns="91425" tIns="91425" rIns="91425" bIns="91425" anchor="t" anchorCtr="0">
            <a:normAutofit/>
          </a:bodyPr>
          <a:lstStyle/>
          <a:p>
            <a:pPr marL="342900" lvl="0" indent="-279400" algn="l" rtl="0">
              <a:lnSpc>
                <a:spcPct val="115000"/>
              </a:lnSpc>
              <a:spcBef>
                <a:spcPts val="0"/>
              </a:spcBef>
              <a:spcAft>
                <a:spcPts val="0"/>
              </a:spcAft>
              <a:buSzPts val="1800"/>
              <a:buChar char="●"/>
            </a:pPr>
            <a:r>
              <a:rPr lang="en"/>
              <a:t>Append new datasets</a:t>
            </a:r>
            <a:endParaRPr/>
          </a:p>
          <a:p>
            <a:pPr marL="685800" lvl="1" indent="-254000" algn="l" rtl="0">
              <a:lnSpc>
                <a:spcPct val="115000"/>
              </a:lnSpc>
              <a:spcBef>
                <a:spcPts val="0"/>
              </a:spcBef>
              <a:spcAft>
                <a:spcPts val="0"/>
              </a:spcAft>
              <a:buSzPts val="1400"/>
              <a:buChar char="○"/>
            </a:pPr>
            <a:r>
              <a:rPr lang="en"/>
              <a:t>Individual information:</a:t>
            </a:r>
            <a:endParaRPr/>
          </a:p>
          <a:p>
            <a:pPr marL="1028700" lvl="2" indent="-254000" algn="l" rtl="0">
              <a:lnSpc>
                <a:spcPct val="115000"/>
              </a:lnSpc>
              <a:spcBef>
                <a:spcPts val="0"/>
              </a:spcBef>
              <a:spcAft>
                <a:spcPts val="0"/>
              </a:spcAft>
              <a:buSzPts val="1400"/>
              <a:buChar char="■"/>
            </a:pPr>
            <a:r>
              <a:rPr lang="en"/>
              <a:t>Age</a:t>
            </a:r>
            <a:endParaRPr/>
          </a:p>
          <a:p>
            <a:pPr marL="1028700" lvl="2" indent="-254000" algn="l" rtl="0">
              <a:lnSpc>
                <a:spcPct val="115000"/>
              </a:lnSpc>
              <a:spcBef>
                <a:spcPts val="0"/>
              </a:spcBef>
              <a:spcAft>
                <a:spcPts val="0"/>
              </a:spcAft>
              <a:buSzPts val="1400"/>
              <a:buChar char="■"/>
            </a:pPr>
            <a:r>
              <a:rPr lang="en"/>
              <a:t>Height</a:t>
            </a:r>
            <a:endParaRPr/>
          </a:p>
          <a:p>
            <a:pPr marL="1028700" lvl="2" indent="-254000" algn="l" rtl="0">
              <a:lnSpc>
                <a:spcPct val="115000"/>
              </a:lnSpc>
              <a:spcBef>
                <a:spcPts val="0"/>
              </a:spcBef>
              <a:spcAft>
                <a:spcPts val="0"/>
              </a:spcAft>
              <a:buSzPts val="1400"/>
              <a:buChar char="■"/>
            </a:pPr>
            <a:r>
              <a:rPr lang="en"/>
              <a:t>Weight</a:t>
            </a:r>
            <a:endParaRPr/>
          </a:p>
          <a:p>
            <a:pPr marL="342900" lvl="0" indent="-279400" algn="l" rtl="0">
              <a:lnSpc>
                <a:spcPct val="115000"/>
              </a:lnSpc>
              <a:spcBef>
                <a:spcPts val="0"/>
              </a:spcBef>
              <a:spcAft>
                <a:spcPts val="0"/>
              </a:spcAft>
              <a:buSzPts val="1800"/>
              <a:buChar char="●"/>
            </a:pPr>
            <a:r>
              <a:rPr lang="en"/>
              <a:t>Reason: Allows analysis to account for individuals information, and adds another layer of complexity to the machine learning models. </a:t>
            </a:r>
            <a:endParaRPr/>
          </a:p>
        </p:txBody>
      </p:sp>
      <p:pic>
        <p:nvPicPr>
          <p:cNvPr id="276" name="Google Shape;276;p43"/>
          <p:cNvPicPr preferRelativeResize="0"/>
          <p:nvPr/>
        </p:nvPicPr>
        <p:blipFill>
          <a:blip r:embed="rId3">
            <a:alphaModFix/>
          </a:blip>
          <a:stretch>
            <a:fillRect/>
          </a:stretch>
        </p:blipFill>
        <p:spPr>
          <a:xfrm>
            <a:off x="6325725" y="633575"/>
            <a:ext cx="2456729" cy="36914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6F4"/>
        </a:solidFill>
        <a:effectLst/>
      </p:bgPr>
    </p:bg>
    <p:spTree>
      <p:nvGrpSpPr>
        <p:cNvPr id="1" name="Shape 280"/>
        <p:cNvGrpSpPr/>
        <p:nvPr/>
      </p:nvGrpSpPr>
      <p:grpSpPr>
        <a:xfrm>
          <a:off x="0" y="0"/>
          <a:ext cx="0" cy="0"/>
          <a:chOff x="0" y="0"/>
          <a:chExt cx="0" cy="0"/>
        </a:xfrm>
      </p:grpSpPr>
      <p:sp>
        <p:nvSpPr>
          <p:cNvPr id="281" name="Google Shape;281;p4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Conclusions </a:t>
            </a:r>
            <a:endParaRPr/>
          </a:p>
        </p:txBody>
      </p:sp>
      <p:sp>
        <p:nvSpPr>
          <p:cNvPr id="282" name="Google Shape;282;p4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83" name="Google Shape;283;p44"/>
          <p:cNvPicPr preferRelativeResize="0"/>
          <p:nvPr/>
        </p:nvPicPr>
        <p:blipFill>
          <a:blip r:embed="rId3">
            <a:alphaModFix/>
          </a:blip>
          <a:stretch>
            <a:fillRect/>
          </a:stretch>
        </p:blipFill>
        <p:spPr>
          <a:xfrm>
            <a:off x="4572000" y="1225225"/>
            <a:ext cx="3354001" cy="3354001"/>
          </a:xfrm>
          <a:prstGeom prst="rect">
            <a:avLst/>
          </a:prstGeom>
          <a:noFill/>
          <a:ln>
            <a:noFill/>
          </a:ln>
        </p:spPr>
      </p:pic>
      <p:pic>
        <p:nvPicPr>
          <p:cNvPr id="284" name="Google Shape;284;p44"/>
          <p:cNvPicPr preferRelativeResize="0"/>
          <p:nvPr/>
        </p:nvPicPr>
        <p:blipFill>
          <a:blip r:embed="rId4">
            <a:alphaModFix/>
          </a:blip>
          <a:stretch>
            <a:fillRect/>
          </a:stretch>
        </p:blipFill>
        <p:spPr>
          <a:xfrm>
            <a:off x="1084200" y="1425588"/>
            <a:ext cx="2953276" cy="2953276"/>
          </a:xfrm>
          <a:prstGeom prst="rect">
            <a:avLst/>
          </a:prstGeom>
          <a:noFill/>
          <a:ln>
            <a:noFill/>
          </a:ln>
        </p:spPr>
      </p:pic>
      <p:pic>
        <p:nvPicPr>
          <p:cNvPr id="285" name="Google Shape;285;p44"/>
          <p:cNvPicPr preferRelativeResize="0"/>
          <p:nvPr/>
        </p:nvPicPr>
        <p:blipFill>
          <a:blip r:embed="rId5">
            <a:alphaModFix/>
          </a:blip>
          <a:stretch>
            <a:fillRect/>
          </a:stretch>
        </p:blipFill>
        <p:spPr>
          <a:xfrm>
            <a:off x="1743733" y="0"/>
            <a:ext cx="5656534" cy="5143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8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8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9"/>
          <p:cNvPicPr preferRelativeResize="0"/>
          <p:nvPr/>
        </p:nvPicPr>
        <p:blipFill>
          <a:blip r:embed="rId3">
            <a:alphaModFix amt="93000"/>
          </a:blip>
          <a:stretch>
            <a:fillRect/>
          </a:stretch>
        </p:blipFill>
        <p:spPr>
          <a:xfrm>
            <a:off x="4572000" y="1285454"/>
            <a:ext cx="4572000" cy="2572583"/>
          </a:xfrm>
          <a:prstGeom prst="rect">
            <a:avLst/>
          </a:prstGeom>
          <a:noFill/>
          <a:ln>
            <a:noFill/>
          </a:ln>
          <a:effectLst>
            <a:outerShdw blurRad="57150" dist="19050" dir="5400000" algn="bl" rotWithShape="0">
              <a:srgbClr val="000000">
                <a:alpha val="50000"/>
              </a:srgbClr>
            </a:outerShdw>
          </a:effectLst>
        </p:spPr>
      </p:pic>
      <p:sp>
        <p:nvSpPr>
          <p:cNvPr id="134" name="Google Shape;134;p29"/>
          <p:cNvSpPr txBox="1">
            <a:spLocks noGrp="1"/>
          </p:cNvSpPr>
          <p:nvPr>
            <p:ph type="title"/>
          </p:nvPr>
        </p:nvSpPr>
        <p:spPr>
          <a:xfrm>
            <a:off x="265500" y="929275"/>
            <a:ext cx="4045275" cy="1786275"/>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11904"/>
              <a:buNone/>
            </a:pPr>
            <a:r>
              <a:rPr lang="en"/>
              <a:t>Bouldering Competition </a:t>
            </a:r>
            <a:br>
              <a:rPr lang="en"/>
            </a:br>
            <a:r>
              <a:rPr lang="en"/>
              <a:t> </a:t>
            </a:r>
            <a:endParaRPr/>
          </a:p>
        </p:txBody>
      </p:sp>
      <p:sp>
        <p:nvSpPr>
          <p:cNvPr id="135" name="Google Shape;135;p29"/>
          <p:cNvSpPr txBox="1">
            <a:spLocks noGrp="1"/>
          </p:cNvSpPr>
          <p:nvPr>
            <p:ph type="subTitle" idx="1"/>
          </p:nvPr>
        </p:nvSpPr>
        <p:spPr>
          <a:xfrm>
            <a:off x="265500" y="2769001"/>
            <a:ext cx="4045275" cy="1574100"/>
          </a:xfrm>
          <a:prstGeom prst="rect">
            <a:avLst/>
          </a:prstGeom>
          <a:noFill/>
          <a:ln w="9525" cap="flat" cmpd="sng">
            <a:solidFill>
              <a:srgbClr val="AC8B4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a:t>Group 2</a:t>
            </a:r>
            <a:endParaRPr/>
          </a:p>
          <a:p>
            <a:pPr marL="0" lvl="0" indent="0" algn="ctr" rtl="0">
              <a:lnSpc>
                <a:spcPct val="100000"/>
              </a:lnSpc>
              <a:spcBef>
                <a:spcPts val="0"/>
              </a:spcBef>
              <a:spcAft>
                <a:spcPts val="0"/>
              </a:spcAft>
              <a:buSzPts val="2400"/>
              <a:buNone/>
            </a:pPr>
            <a:r>
              <a:rPr lang="en"/>
              <a:t>David Chartrand, Gilaine Soares, Aditi Bindlish, Chu Nguyen Kien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265500" y="929275"/>
            <a:ext cx="4045200" cy="1786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a:t>What is Bouldering?</a:t>
            </a:r>
            <a:endParaRPr/>
          </a:p>
        </p:txBody>
      </p:sp>
      <p:sp>
        <p:nvSpPr>
          <p:cNvPr id="141" name="Google Shape;141;p3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pic>
        <p:nvPicPr>
          <p:cNvPr id="142" name="Google Shape;142;p30"/>
          <p:cNvPicPr preferRelativeResize="0"/>
          <p:nvPr/>
        </p:nvPicPr>
        <p:blipFill>
          <a:blip r:embed="rId3">
            <a:alphaModFix/>
          </a:blip>
          <a:stretch>
            <a:fillRect/>
          </a:stretch>
        </p:blipFill>
        <p:spPr>
          <a:xfrm>
            <a:off x="4968800" y="0"/>
            <a:ext cx="3778401" cy="5143501"/>
          </a:xfrm>
          <a:prstGeom prst="rect">
            <a:avLst/>
          </a:prstGeom>
          <a:noFill/>
          <a:ln>
            <a:noFill/>
          </a:ln>
        </p:spPr>
      </p:pic>
      <p:sp>
        <p:nvSpPr>
          <p:cNvPr id="143" name="Google Shape;143;p30"/>
          <p:cNvSpPr/>
          <p:nvPr/>
        </p:nvSpPr>
        <p:spPr>
          <a:xfrm>
            <a:off x="8179300" y="1204475"/>
            <a:ext cx="567900" cy="5679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p>
        </p:txBody>
      </p:sp>
      <p:sp>
        <p:nvSpPr>
          <p:cNvPr id="144" name="Google Shape;144;p30"/>
          <p:cNvSpPr/>
          <p:nvPr/>
        </p:nvSpPr>
        <p:spPr>
          <a:xfrm>
            <a:off x="5002125" y="3743200"/>
            <a:ext cx="567900" cy="5679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p>
        </p:txBody>
      </p:sp>
      <p:sp>
        <p:nvSpPr>
          <p:cNvPr id="145" name="Google Shape;145;p30"/>
          <p:cNvSpPr/>
          <p:nvPr/>
        </p:nvSpPr>
        <p:spPr>
          <a:xfrm>
            <a:off x="5179496" y="82668"/>
            <a:ext cx="2691625" cy="4640725"/>
          </a:xfrm>
          <a:custGeom>
            <a:avLst/>
            <a:gdLst/>
            <a:ahLst/>
            <a:cxnLst/>
            <a:rect l="l" t="t" r="r" b="b"/>
            <a:pathLst>
              <a:path w="107665" h="185629" extrusionOk="0">
                <a:moveTo>
                  <a:pt x="26098" y="14840"/>
                </a:moveTo>
                <a:cubicBezTo>
                  <a:pt x="12646" y="28732"/>
                  <a:pt x="-3620" y="61352"/>
                  <a:pt x="776" y="88696"/>
                </a:cubicBezTo>
                <a:cubicBezTo>
                  <a:pt x="5172" y="116040"/>
                  <a:pt x="38406" y="165013"/>
                  <a:pt x="52474" y="178905"/>
                </a:cubicBezTo>
                <a:cubicBezTo>
                  <a:pt x="66542" y="192797"/>
                  <a:pt x="82720" y="182158"/>
                  <a:pt x="85182" y="172047"/>
                </a:cubicBezTo>
                <a:cubicBezTo>
                  <a:pt x="87644" y="161936"/>
                  <a:pt x="63553" y="133976"/>
                  <a:pt x="67246" y="118238"/>
                </a:cubicBezTo>
                <a:cubicBezTo>
                  <a:pt x="70939" y="102500"/>
                  <a:pt x="104964" y="96433"/>
                  <a:pt x="107338" y="77617"/>
                </a:cubicBezTo>
                <a:cubicBezTo>
                  <a:pt x="109712" y="58802"/>
                  <a:pt x="95029" y="15808"/>
                  <a:pt x="81489" y="5345"/>
                </a:cubicBezTo>
                <a:cubicBezTo>
                  <a:pt x="67949" y="-5118"/>
                  <a:pt x="39550" y="948"/>
                  <a:pt x="26098" y="14840"/>
                </a:cubicBezTo>
                <a:close/>
              </a:path>
            </a:pathLst>
          </a:custGeom>
          <a:noFill/>
          <a:ln w="38100" cap="flat" cmpd="sng">
            <a:solidFill>
              <a:srgbClr val="FF00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1"/>
          <p:cNvSpPr txBox="1">
            <a:spLocks noGrp="1"/>
          </p:cNvSpPr>
          <p:nvPr>
            <p:ph type="title"/>
          </p:nvPr>
        </p:nvSpPr>
        <p:spPr>
          <a:xfrm>
            <a:off x="207150" y="204019"/>
            <a:ext cx="4045275" cy="120375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50000"/>
              </a:lnSpc>
              <a:spcBef>
                <a:spcPts val="1200"/>
              </a:spcBef>
              <a:spcAft>
                <a:spcPts val="3500"/>
              </a:spcAft>
              <a:buSzPct val="151612"/>
              <a:buNone/>
            </a:pPr>
            <a:r>
              <a:rPr lang="en" sz="3100" b="1"/>
              <a:t>Questions we want to answer</a:t>
            </a:r>
            <a:endParaRPr sz="3100" b="1"/>
          </a:p>
        </p:txBody>
      </p:sp>
      <p:sp>
        <p:nvSpPr>
          <p:cNvPr id="151" name="Google Shape;151;p31"/>
          <p:cNvSpPr txBox="1">
            <a:spLocks noGrp="1"/>
          </p:cNvSpPr>
          <p:nvPr>
            <p:ph type="body" idx="2"/>
          </p:nvPr>
        </p:nvSpPr>
        <p:spPr>
          <a:xfrm>
            <a:off x="311325" y="1312950"/>
            <a:ext cx="3836925" cy="341775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SzPts val="1800"/>
              <a:buNone/>
            </a:pPr>
            <a:r>
              <a:rPr lang="en" sz="2000" b="1">
                <a:solidFill>
                  <a:srgbClr val="31538F"/>
                </a:solidFill>
                <a:latin typeface="Economica"/>
                <a:ea typeface="Economica"/>
                <a:cs typeface="Economica"/>
                <a:sym typeface="Economica"/>
              </a:rPr>
              <a:t>1. Can we accurately predict the winner of the next competition for players based off their previous scores ?</a:t>
            </a:r>
            <a:endParaRPr sz="2000" b="1">
              <a:solidFill>
                <a:srgbClr val="31538F"/>
              </a:solidFill>
              <a:latin typeface="Economica"/>
              <a:ea typeface="Economica"/>
              <a:cs typeface="Economica"/>
              <a:sym typeface="Economica"/>
            </a:endParaRPr>
          </a:p>
          <a:p>
            <a:pPr marL="342900" lvl="0" indent="0" algn="l" rtl="0">
              <a:lnSpc>
                <a:spcPct val="115000"/>
              </a:lnSpc>
              <a:spcBef>
                <a:spcPts val="0"/>
              </a:spcBef>
              <a:spcAft>
                <a:spcPts val="0"/>
              </a:spcAft>
              <a:buSzPts val="1800"/>
              <a:buNone/>
            </a:pPr>
            <a:endParaRPr sz="2000" b="1">
              <a:solidFill>
                <a:srgbClr val="31538F"/>
              </a:solidFill>
              <a:latin typeface="Economica"/>
              <a:ea typeface="Economica"/>
              <a:cs typeface="Economica"/>
              <a:sym typeface="Economica"/>
            </a:endParaRPr>
          </a:p>
          <a:p>
            <a:pPr marL="0" lvl="0" indent="0" algn="l" rtl="0">
              <a:lnSpc>
                <a:spcPct val="115000"/>
              </a:lnSpc>
              <a:spcBef>
                <a:spcPts val="0"/>
              </a:spcBef>
              <a:spcAft>
                <a:spcPts val="0"/>
              </a:spcAft>
              <a:buSzPts val="1800"/>
              <a:buNone/>
            </a:pPr>
            <a:r>
              <a:rPr lang="en" sz="2000" b="1">
                <a:solidFill>
                  <a:srgbClr val="31538F"/>
                </a:solidFill>
                <a:latin typeface="Economica"/>
                <a:ea typeface="Economica"/>
                <a:cs typeface="Economica"/>
                <a:sym typeface="Economica"/>
              </a:rPr>
              <a:t>2.What is the best Machine Learning model for this purpose?</a:t>
            </a:r>
            <a:endParaRPr>
              <a:solidFill>
                <a:srgbClr val="31538F"/>
              </a:solidFill>
              <a:latin typeface="Economica"/>
              <a:ea typeface="Economica"/>
              <a:cs typeface="Economica"/>
              <a:sym typeface="Economica"/>
            </a:endParaRPr>
          </a:p>
        </p:txBody>
      </p:sp>
      <p:sp>
        <p:nvSpPr>
          <p:cNvPr id="152" name="Google Shape;152;p31"/>
          <p:cNvSpPr txBox="1"/>
          <p:nvPr/>
        </p:nvSpPr>
        <p:spPr>
          <a:xfrm>
            <a:off x="4758806" y="1924238"/>
            <a:ext cx="3837000" cy="1831800"/>
          </a:xfrm>
          <a:prstGeom prst="rect">
            <a:avLst/>
          </a:prstGeom>
          <a:noFill/>
          <a:ln>
            <a:noFill/>
          </a:ln>
        </p:spPr>
        <p:txBody>
          <a:bodyPr spcFirstLastPara="1" wrap="square" lIns="68575" tIns="68575" rIns="68575" bIns="68575" anchor="t" anchorCtr="0">
            <a:spAutoFit/>
          </a:bodyPr>
          <a:lstStyle/>
          <a:p>
            <a:pPr marL="342900" marR="0" lvl="0" indent="0" algn="l"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Economica"/>
              <a:ea typeface="Economica"/>
              <a:cs typeface="Economica"/>
              <a:sym typeface="Economica"/>
            </a:endParaRPr>
          </a:p>
          <a:p>
            <a:pPr marL="342900" marR="0" lvl="0" indent="-292100" algn="l" rtl="0">
              <a:lnSpc>
                <a:spcPct val="150000"/>
              </a:lnSpc>
              <a:spcBef>
                <a:spcPts val="0"/>
              </a:spcBef>
              <a:spcAft>
                <a:spcPts val="0"/>
              </a:spcAft>
              <a:buClr>
                <a:schemeClr val="lt1"/>
              </a:buClr>
              <a:buSzPts val="2000"/>
              <a:buFont typeface="Economica"/>
              <a:buAutoNum type="arabicPeriod"/>
            </a:pPr>
            <a:r>
              <a:rPr lang="en" sz="2000" b="0" i="0" u="none" strike="noStrike" cap="none">
                <a:solidFill>
                  <a:schemeClr val="lt1"/>
                </a:solidFill>
                <a:latin typeface="Economica"/>
                <a:ea typeface="Economica"/>
                <a:cs typeface="Economica"/>
                <a:sym typeface="Economica"/>
              </a:rPr>
              <a:t>A large dataset available to work with</a:t>
            </a:r>
            <a:endParaRPr sz="2000" b="0" i="0" u="none" strike="noStrike" cap="none">
              <a:solidFill>
                <a:schemeClr val="lt1"/>
              </a:solidFill>
              <a:latin typeface="Economica"/>
              <a:ea typeface="Economica"/>
              <a:cs typeface="Economica"/>
              <a:sym typeface="Economica"/>
            </a:endParaRPr>
          </a:p>
          <a:p>
            <a:pPr marL="342900" marR="0" lvl="0" indent="-292100" algn="l" rtl="0">
              <a:lnSpc>
                <a:spcPct val="150000"/>
              </a:lnSpc>
              <a:spcBef>
                <a:spcPts val="0"/>
              </a:spcBef>
              <a:spcAft>
                <a:spcPts val="0"/>
              </a:spcAft>
              <a:buClr>
                <a:schemeClr val="lt1"/>
              </a:buClr>
              <a:buSzPts val="2000"/>
              <a:buFont typeface="Economica"/>
              <a:buAutoNum type="arabicPeriod"/>
            </a:pPr>
            <a:r>
              <a:rPr lang="en" sz="2000" b="0" i="0" u="none" strike="noStrike" cap="none">
                <a:solidFill>
                  <a:schemeClr val="lt1"/>
                </a:solidFill>
                <a:latin typeface="Economica"/>
                <a:ea typeface="Economica"/>
                <a:cs typeface="Economica"/>
                <a:sym typeface="Economica"/>
              </a:rPr>
              <a:t>Possibility to offer the companies a</a:t>
            </a:r>
            <a:r>
              <a:rPr lang="en" sz="2000">
                <a:solidFill>
                  <a:schemeClr val="lt1"/>
                </a:solidFill>
                <a:latin typeface="Economica"/>
                <a:ea typeface="Economica"/>
                <a:cs typeface="Economica"/>
                <a:sym typeface="Economica"/>
              </a:rPr>
              <a:t> </a:t>
            </a:r>
            <a:r>
              <a:rPr lang="en" sz="2000" b="0" i="0" u="none" strike="noStrike" cap="none">
                <a:solidFill>
                  <a:schemeClr val="lt1"/>
                </a:solidFill>
                <a:latin typeface="Economica"/>
                <a:ea typeface="Economica"/>
                <a:cs typeface="Economica"/>
                <a:sym typeface="Economica"/>
              </a:rPr>
              <a:t>source of advertisement.</a:t>
            </a:r>
            <a:endParaRPr sz="2000" b="0" i="0" u="none" strike="noStrike" cap="none">
              <a:solidFill>
                <a:schemeClr val="lt1"/>
              </a:solidFill>
              <a:latin typeface="Economica"/>
              <a:ea typeface="Economica"/>
              <a:cs typeface="Economica"/>
              <a:sym typeface="Economica"/>
            </a:endParaRPr>
          </a:p>
        </p:txBody>
      </p:sp>
      <p:sp>
        <p:nvSpPr>
          <p:cNvPr id="153" name="Google Shape;153;p31"/>
          <p:cNvSpPr txBox="1">
            <a:spLocks noGrp="1"/>
          </p:cNvSpPr>
          <p:nvPr>
            <p:ph type="title"/>
          </p:nvPr>
        </p:nvSpPr>
        <p:spPr>
          <a:xfrm>
            <a:off x="4758806" y="893869"/>
            <a:ext cx="4574700" cy="513900"/>
          </a:xfrm>
          <a:prstGeom prst="rect">
            <a:avLst/>
          </a:prstGeom>
          <a:noFill/>
          <a:ln>
            <a:noFill/>
          </a:ln>
        </p:spPr>
        <p:txBody>
          <a:bodyPr spcFirstLastPara="1" wrap="square" lIns="91425" tIns="91425" rIns="91425" bIns="91425" anchor="b" anchorCtr="0">
            <a:noAutofit/>
          </a:bodyPr>
          <a:lstStyle/>
          <a:p>
            <a:pPr marL="0" lvl="0" indent="0" algn="l" rtl="0">
              <a:lnSpc>
                <a:spcPct val="150000"/>
              </a:lnSpc>
              <a:spcBef>
                <a:spcPts val="1200"/>
              </a:spcBef>
              <a:spcAft>
                <a:spcPts val="0"/>
              </a:spcAft>
              <a:buSzPts val="4200"/>
              <a:buNone/>
            </a:pPr>
            <a:r>
              <a:rPr lang="en" sz="2600" b="1">
                <a:solidFill>
                  <a:schemeClr val="lt1"/>
                </a:solidFill>
              </a:rPr>
              <a:t>Why did we select this topic?</a:t>
            </a:r>
            <a:endParaRPr sz="2600"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txBox="1">
            <a:spLocks noGrp="1"/>
          </p:cNvSpPr>
          <p:nvPr>
            <p:ph type="title"/>
          </p:nvPr>
        </p:nvSpPr>
        <p:spPr>
          <a:xfrm>
            <a:off x="311700" y="315925"/>
            <a:ext cx="8520525" cy="831375"/>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Project Overview – Group 2</a:t>
            </a:r>
            <a:endParaRPr/>
          </a:p>
        </p:txBody>
      </p:sp>
      <p:sp>
        <p:nvSpPr>
          <p:cNvPr id="159" name="Google Shape;159;p32"/>
          <p:cNvSpPr>
            <a:spLocks noGrp="1"/>
          </p:cNvSpPr>
          <p:nvPr>
            <p:ph type="body" idx="1"/>
          </p:nvPr>
        </p:nvSpPr>
        <p:spPr>
          <a:xfrm>
            <a:off x="311944" y="1225154"/>
            <a:ext cx="7938438" cy="3353990"/>
          </a:xfrm>
          <a:prstGeom prst="rightArrow">
            <a:avLst>
              <a:gd name="adj1" fmla="val 50000"/>
              <a:gd name="adj2" fmla="val 50000"/>
            </a:avLst>
          </a:prstGeom>
          <a:solidFill>
            <a:srgbClr val="CED0D2"/>
          </a:solidFill>
          <a:ln>
            <a:noFill/>
          </a:ln>
        </p:spPr>
        <p:txBody>
          <a:bodyPr spcFirstLastPara="1" wrap="square" lIns="91425" tIns="91425" rIns="91425" bIns="91425" anchor="t" anchorCtr="0">
            <a:normAutofit/>
          </a:bodyPr>
          <a:lstStyle/>
          <a:p>
            <a:pPr marL="63500" lvl="0" indent="0" algn="l" rtl="0">
              <a:lnSpc>
                <a:spcPct val="115000"/>
              </a:lnSpc>
              <a:spcBef>
                <a:spcPts val="0"/>
              </a:spcBef>
              <a:spcAft>
                <a:spcPts val="0"/>
              </a:spcAft>
              <a:buSzPts val="1800"/>
              <a:buNone/>
            </a:pPr>
            <a:endParaRPr/>
          </a:p>
        </p:txBody>
      </p:sp>
      <p:grpSp>
        <p:nvGrpSpPr>
          <p:cNvPr id="160" name="Google Shape;160;p32"/>
          <p:cNvGrpSpPr/>
          <p:nvPr/>
        </p:nvGrpSpPr>
        <p:grpSpPr>
          <a:xfrm>
            <a:off x="421651" y="1860880"/>
            <a:ext cx="1110190" cy="1932842"/>
            <a:chOff x="923" y="1824990"/>
            <a:chExt cx="1480253" cy="2433320"/>
          </a:xfrm>
        </p:grpSpPr>
        <p:sp>
          <p:nvSpPr>
            <p:cNvPr id="161" name="Google Shape;161;p32"/>
            <p:cNvSpPr/>
            <p:nvPr/>
          </p:nvSpPr>
          <p:spPr>
            <a:xfrm>
              <a:off x="923" y="1824990"/>
              <a:ext cx="1480253" cy="2433320"/>
            </a:xfrm>
            <a:prstGeom prst="roundRect">
              <a:avLst>
                <a:gd name="adj" fmla="val 16667"/>
              </a:avLst>
            </a:prstGeom>
            <a:solidFill>
              <a:srgbClr val="445A6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2" name="Google Shape;162;p32"/>
            <p:cNvSpPr txBox="1"/>
            <p:nvPr/>
          </p:nvSpPr>
          <p:spPr>
            <a:xfrm>
              <a:off x="73183" y="1897250"/>
              <a:ext cx="1335733" cy="2288800"/>
            </a:xfrm>
            <a:prstGeom prst="rect">
              <a:avLst/>
            </a:prstGeom>
            <a:noFill/>
            <a:ln>
              <a:noFill/>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Download the data set | Import libraries</a:t>
              </a:r>
              <a:endParaRPr sz="1100" b="0" i="0" u="none" strike="noStrike" cap="none">
                <a:solidFill>
                  <a:schemeClr val="lt1"/>
                </a:solidFill>
                <a:latin typeface="Arial"/>
                <a:ea typeface="Arial"/>
                <a:cs typeface="Arial"/>
                <a:sym typeface="Arial"/>
              </a:endParaRPr>
            </a:p>
          </p:txBody>
        </p:sp>
      </p:grpSp>
      <p:grpSp>
        <p:nvGrpSpPr>
          <p:cNvPr id="163" name="Google Shape;163;p32"/>
          <p:cNvGrpSpPr/>
          <p:nvPr/>
        </p:nvGrpSpPr>
        <p:grpSpPr>
          <a:xfrm>
            <a:off x="1531841" y="1537509"/>
            <a:ext cx="1199737" cy="2256212"/>
            <a:chOff x="1555190" y="1469645"/>
            <a:chExt cx="1480253" cy="2788665"/>
          </a:xfrm>
        </p:grpSpPr>
        <p:sp>
          <p:nvSpPr>
            <p:cNvPr id="164" name="Google Shape;164;p32"/>
            <p:cNvSpPr/>
            <p:nvPr/>
          </p:nvSpPr>
          <p:spPr>
            <a:xfrm>
              <a:off x="1555190" y="1824990"/>
              <a:ext cx="1480253" cy="2433320"/>
            </a:xfrm>
            <a:prstGeom prst="roundRect">
              <a:avLst>
                <a:gd name="adj" fmla="val 16667"/>
              </a:avLst>
            </a:prstGeom>
            <a:solidFill>
              <a:srgbClr val="57BB87"/>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5" name="Google Shape;165;p32"/>
            <p:cNvSpPr txBox="1"/>
            <p:nvPr/>
          </p:nvSpPr>
          <p:spPr>
            <a:xfrm>
              <a:off x="1627450" y="1469645"/>
              <a:ext cx="1305326" cy="2658518"/>
            </a:xfrm>
            <a:prstGeom prst="rect">
              <a:avLst/>
            </a:prstGeom>
            <a:noFill/>
            <a:ln>
              <a:noFill/>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ctr" rtl="0">
                <a:lnSpc>
                  <a:spcPct val="90000"/>
                </a:lnSpc>
                <a:spcBef>
                  <a:spcPts val="40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ctr" rtl="0">
                <a:lnSpc>
                  <a:spcPct val="90000"/>
                </a:lnSpc>
                <a:spcBef>
                  <a:spcPts val="40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ETL | Cleaning the data (duplicates, null values, remove HTML tags, special characters, convert everything to lowercase, etc.)</a:t>
              </a:r>
              <a:endParaRPr sz="1100" b="0" i="0" u="none" strike="noStrike" cap="none">
                <a:solidFill>
                  <a:schemeClr val="lt1"/>
                </a:solidFill>
                <a:latin typeface="Arial"/>
                <a:ea typeface="Arial"/>
                <a:cs typeface="Arial"/>
                <a:sym typeface="Arial"/>
              </a:endParaRPr>
            </a:p>
          </p:txBody>
        </p:sp>
      </p:grpSp>
      <p:grpSp>
        <p:nvGrpSpPr>
          <p:cNvPr id="166" name="Google Shape;166;p32"/>
          <p:cNvGrpSpPr/>
          <p:nvPr/>
        </p:nvGrpSpPr>
        <p:grpSpPr>
          <a:xfrm>
            <a:off x="2785772" y="1860880"/>
            <a:ext cx="1110190" cy="1908869"/>
            <a:chOff x="3109456" y="1824990"/>
            <a:chExt cx="1480253" cy="2433320"/>
          </a:xfrm>
        </p:grpSpPr>
        <p:sp>
          <p:nvSpPr>
            <p:cNvPr id="167" name="Google Shape;167;p32"/>
            <p:cNvSpPr/>
            <p:nvPr/>
          </p:nvSpPr>
          <p:spPr>
            <a:xfrm>
              <a:off x="3109456" y="1824990"/>
              <a:ext cx="1480253" cy="2433320"/>
            </a:xfrm>
            <a:prstGeom prst="roundRect">
              <a:avLst>
                <a:gd name="adj" fmla="val 16667"/>
              </a:avLst>
            </a:prstGeom>
            <a:solidFill>
              <a:schemeClr val="accent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8" name="Google Shape;168;p32"/>
            <p:cNvSpPr txBox="1"/>
            <p:nvPr/>
          </p:nvSpPr>
          <p:spPr>
            <a:xfrm>
              <a:off x="3181716" y="1897250"/>
              <a:ext cx="1335733" cy="2288800"/>
            </a:xfrm>
            <a:prstGeom prst="rect">
              <a:avLst/>
            </a:prstGeom>
            <a:noFill/>
            <a:ln>
              <a:noFill/>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Creating the model </a:t>
              </a:r>
              <a:endParaRPr sz="1100" b="0" i="0" u="none" strike="noStrike" cap="none">
                <a:solidFill>
                  <a:schemeClr val="lt1"/>
                </a:solidFill>
                <a:latin typeface="Arial"/>
                <a:ea typeface="Arial"/>
                <a:cs typeface="Arial"/>
                <a:sym typeface="Arial"/>
              </a:endParaRPr>
            </a:p>
          </p:txBody>
        </p:sp>
      </p:grpSp>
      <p:grpSp>
        <p:nvGrpSpPr>
          <p:cNvPr id="169" name="Google Shape;169;p32"/>
          <p:cNvGrpSpPr/>
          <p:nvPr/>
        </p:nvGrpSpPr>
        <p:grpSpPr>
          <a:xfrm>
            <a:off x="3955254" y="1854929"/>
            <a:ext cx="1110190" cy="1908869"/>
            <a:chOff x="4663723" y="1824990"/>
            <a:chExt cx="1480253" cy="2433320"/>
          </a:xfrm>
        </p:grpSpPr>
        <p:sp>
          <p:nvSpPr>
            <p:cNvPr id="170" name="Google Shape;170;p32"/>
            <p:cNvSpPr/>
            <p:nvPr/>
          </p:nvSpPr>
          <p:spPr>
            <a:xfrm>
              <a:off x="4663723" y="1824990"/>
              <a:ext cx="1480253" cy="2433320"/>
            </a:xfrm>
            <a:prstGeom prst="roundRect">
              <a:avLst>
                <a:gd name="adj" fmla="val 16667"/>
              </a:avLst>
            </a:prstGeom>
            <a:solidFill>
              <a:srgbClr val="5F7D8B"/>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1" name="Google Shape;171;p32"/>
            <p:cNvSpPr txBox="1"/>
            <p:nvPr/>
          </p:nvSpPr>
          <p:spPr>
            <a:xfrm>
              <a:off x="4735983" y="1897250"/>
              <a:ext cx="1335733" cy="2288800"/>
            </a:xfrm>
            <a:prstGeom prst="rect">
              <a:avLst/>
            </a:prstGeom>
            <a:noFill/>
            <a:ln>
              <a:noFill/>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Output &amp; Train test split</a:t>
              </a:r>
              <a:endParaRPr sz="1100" b="0" i="0" u="none" strike="noStrike" cap="none">
                <a:solidFill>
                  <a:schemeClr val="lt1"/>
                </a:solidFill>
                <a:latin typeface="Arial"/>
                <a:ea typeface="Arial"/>
                <a:cs typeface="Arial"/>
                <a:sym typeface="Arial"/>
              </a:endParaRPr>
            </a:p>
          </p:txBody>
        </p:sp>
      </p:grpSp>
      <p:grpSp>
        <p:nvGrpSpPr>
          <p:cNvPr id="172" name="Google Shape;172;p32"/>
          <p:cNvGrpSpPr/>
          <p:nvPr/>
        </p:nvGrpSpPr>
        <p:grpSpPr>
          <a:xfrm>
            <a:off x="5155495" y="1800404"/>
            <a:ext cx="1110190" cy="1953160"/>
            <a:chOff x="7772256" y="1824990"/>
            <a:chExt cx="1480253" cy="2433320"/>
          </a:xfrm>
        </p:grpSpPr>
        <p:sp>
          <p:nvSpPr>
            <p:cNvPr id="173" name="Google Shape;173;p32"/>
            <p:cNvSpPr/>
            <p:nvPr/>
          </p:nvSpPr>
          <p:spPr>
            <a:xfrm>
              <a:off x="7772256" y="1824990"/>
              <a:ext cx="1480253" cy="2433320"/>
            </a:xfrm>
            <a:prstGeom prst="roundRect">
              <a:avLst>
                <a:gd name="adj" fmla="val 16667"/>
              </a:avLst>
            </a:prstGeom>
            <a:solidFill>
              <a:srgbClr val="445A6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4" name="Google Shape;174;p32"/>
            <p:cNvSpPr txBox="1"/>
            <p:nvPr/>
          </p:nvSpPr>
          <p:spPr>
            <a:xfrm>
              <a:off x="7844516" y="1897250"/>
              <a:ext cx="1335733" cy="2288800"/>
            </a:xfrm>
            <a:prstGeom prst="rect">
              <a:avLst/>
            </a:prstGeom>
            <a:noFill/>
            <a:ln>
              <a:noFill/>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Prediction and accuracy metrics to choose the best model</a:t>
              </a:r>
              <a:endParaRPr sz="1100" b="0" i="0" u="none" strike="noStrike" cap="none">
                <a:solidFill>
                  <a:schemeClr val="lt1"/>
                </a:solidFill>
                <a:latin typeface="Arial"/>
                <a:ea typeface="Arial"/>
                <a:cs typeface="Arial"/>
                <a:sym typeface="Arial"/>
              </a:endParaRPr>
            </a:p>
          </p:txBody>
        </p:sp>
      </p:grpSp>
      <p:grpSp>
        <p:nvGrpSpPr>
          <p:cNvPr id="175" name="Google Shape;175;p32"/>
          <p:cNvGrpSpPr/>
          <p:nvPr/>
        </p:nvGrpSpPr>
        <p:grpSpPr>
          <a:xfrm>
            <a:off x="6384947" y="1800404"/>
            <a:ext cx="1110190" cy="1953160"/>
            <a:chOff x="9326522" y="1824990"/>
            <a:chExt cx="1480253" cy="2433320"/>
          </a:xfrm>
        </p:grpSpPr>
        <p:sp>
          <p:nvSpPr>
            <p:cNvPr id="176" name="Google Shape;176;p32"/>
            <p:cNvSpPr/>
            <p:nvPr/>
          </p:nvSpPr>
          <p:spPr>
            <a:xfrm>
              <a:off x="9326522" y="1824990"/>
              <a:ext cx="1480253" cy="2433320"/>
            </a:xfrm>
            <a:prstGeom prst="roundRect">
              <a:avLst>
                <a:gd name="adj" fmla="val 16667"/>
              </a:avLst>
            </a:prstGeom>
            <a:solidFill>
              <a:srgbClr val="57BB87"/>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7" name="Google Shape;177;p32"/>
            <p:cNvSpPr txBox="1"/>
            <p:nvPr/>
          </p:nvSpPr>
          <p:spPr>
            <a:xfrm>
              <a:off x="9398782" y="1897250"/>
              <a:ext cx="1335733" cy="2288800"/>
            </a:xfrm>
            <a:prstGeom prst="rect">
              <a:avLst/>
            </a:prstGeom>
            <a:noFill/>
            <a:ln>
              <a:noFill/>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Statistical Analysis &amp; Data Analysis findings</a:t>
              </a:r>
              <a:endParaRPr sz="1100" b="0" i="0" u="none" strike="noStrike" cap="none">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idx="4294967295"/>
          </p:nvPr>
        </p:nvSpPr>
        <p:spPr>
          <a:xfrm>
            <a:off x="265500" y="1307450"/>
            <a:ext cx="4045200" cy="1786200"/>
          </a:xfrm>
          <a:prstGeom prst="rect">
            <a:avLst/>
          </a:prstGeom>
          <a:noFill/>
          <a:ln>
            <a:noFill/>
          </a:ln>
        </p:spPr>
        <p:txBody>
          <a:bodyPr spcFirstLastPara="1" wrap="square" lIns="91425" tIns="91425" rIns="91425" bIns="91425" anchor="t" anchorCtr="0">
            <a:normAutofit/>
          </a:bodyPr>
          <a:lstStyle/>
          <a:p>
            <a:pPr marL="0" lvl="0" indent="0" algn="l" rtl="0">
              <a:lnSpc>
                <a:spcPct val="150000"/>
              </a:lnSpc>
              <a:spcBef>
                <a:spcPts val="1200"/>
              </a:spcBef>
              <a:spcAft>
                <a:spcPts val="0"/>
              </a:spcAft>
              <a:buSzPts val="4200"/>
              <a:buNone/>
            </a:pPr>
            <a:endParaRPr sz="1200">
              <a:solidFill>
                <a:schemeClr val="dk1"/>
              </a:solidFill>
              <a:latin typeface="Roboto"/>
              <a:ea typeface="Roboto"/>
              <a:cs typeface="Roboto"/>
              <a:sym typeface="Roboto"/>
            </a:endParaRPr>
          </a:p>
          <a:p>
            <a:pPr marL="0" lvl="0" indent="0" algn="ctr" rtl="0">
              <a:lnSpc>
                <a:spcPct val="150000"/>
              </a:lnSpc>
              <a:spcBef>
                <a:spcPts val="3500"/>
              </a:spcBef>
              <a:spcAft>
                <a:spcPts val="3500"/>
              </a:spcAft>
              <a:buSzPts val="4200"/>
              <a:buNone/>
            </a:pPr>
            <a:endParaRPr sz="3300" b="1"/>
          </a:p>
        </p:txBody>
      </p:sp>
      <p:sp>
        <p:nvSpPr>
          <p:cNvPr id="183" name="Google Shape;183;p33"/>
          <p:cNvSpPr txBox="1"/>
          <p:nvPr/>
        </p:nvSpPr>
        <p:spPr>
          <a:xfrm>
            <a:off x="4803125" y="2012025"/>
            <a:ext cx="425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Open Sans"/>
              <a:ea typeface="Open Sans"/>
              <a:cs typeface="Open Sans"/>
              <a:sym typeface="Open Sans"/>
            </a:endParaRPr>
          </a:p>
        </p:txBody>
      </p:sp>
      <p:grpSp>
        <p:nvGrpSpPr>
          <p:cNvPr id="184" name="Google Shape;184;p33"/>
          <p:cNvGrpSpPr/>
          <p:nvPr/>
        </p:nvGrpSpPr>
        <p:grpSpPr>
          <a:xfrm>
            <a:off x="5632317" y="830225"/>
            <a:ext cx="3305700" cy="3483050"/>
            <a:chOff x="5632317" y="1189775"/>
            <a:chExt cx="3305700" cy="3483050"/>
          </a:xfrm>
        </p:grpSpPr>
        <p:sp>
          <p:nvSpPr>
            <p:cNvPr id="185" name="Google Shape;185;p33"/>
            <p:cNvSpPr/>
            <p:nvPr/>
          </p:nvSpPr>
          <p:spPr>
            <a:xfrm>
              <a:off x="5632317" y="1189775"/>
              <a:ext cx="3305700" cy="669000"/>
            </a:xfrm>
            <a:prstGeom prst="chevron">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FFFFFF"/>
                  </a:solidFill>
                  <a:latin typeface="Economica"/>
                  <a:ea typeface="Economica"/>
                  <a:cs typeface="Economica"/>
                  <a:sym typeface="Economica"/>
                </a:rPr>
                <a:t>Load</a:t>
              </a:r>
              <a:endParaRPr sz="1500">
                <a:solidFill>
                  <a:srgbClr val="FFFFFF"/>
                </a:solidFill>
                <a:latin typeface="Economica"/>
                <a:ea typeface="Economica"/>
                <a:cs typeface="Economica"/>
                <a:sym typeface="Economica"/>
              </a:endParaRPr>
            </a:p>
          </p:txBody>
        </p:sp>
        <p:sp>
          <p:nvSpPr>
            <p:cNvPr id="186" name="Google Shape;186;p33"/>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31538F"/>
                </a:buClr>
                <a:buSzPts val="1400"/>
                <a:buFont typeface="Helvetica Neue"/>
                <a:buChar char="-"/>
              </a:pPr>
              <a:r>
                <a:rPr lang="en">
                  <a:solidFill>
                    <a:srgbClr val="31538F"/>
                  </a:solidFill>
                  <a:latin typeface="Helvetica Neue"/>
                  <a:ea typeface="Helvetica Neue"/>
                  <a:cs typeface="Helvetica Neue"/>
                  <a:sym typeface="Helvetica Neue"/>
                </a:rPr>
                <a:t>Uploaded new csv into a table in SQLite.</a:t>
              </a:r>
              <a:endParaRPr>
                <a:solidFill>
                  <a:srgbClr val="31538F"/>
                </a:solidFill>
                <a:latin typeface="Helvetica Neue"/>
                <a:ea typeface="Helvetica Neue"/>
                <a:cs typeface="Helvetica Neue"/>
                <a:sym typeface="Helvetica Neue"/>
              </a:endParaRPr>
            </a:p>
          </p:txBody>
        </p:sp>
      </p:grpSp>
      <p:grpSp>
        <p:nvGrpSpPr>
          <p:cNvPr id="187" name="Google Shape;187;p33"/>
          <p:cNvGrpSpPr/>
          <p:nvPr/>
        </p:nvGrpSpPr>
        <p:grpSpPr>
          <a:xfrm>
            <a:off x="0" y="830439"/>
            <a:ext cx="3546900" cy="3482836"/>
            <a:chOff x="0" y="1189989"/>
            <a:chExt cx="3546900" cy="3482836"/>
          </a:xfrm>
        </p:grpSpPr>
        <p:sp>
          <p:nvSpPr>
            <p:cNvPr id="188" name="Google Shape;188;p33"/>
            <p:cNvSpPr/>
            <p:nvPr/>
          </p:nvSpPr>
          <p:spPr>
            <a:xfrm>
              <a:off x="0" y="1189989"/>
              <a:ext cx="35469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FFFFFF"/>
                  </a:solidFill>
                  <a:latin typeface="Economica"/>
                  <a:ea typeface="Economica"/>
                  <a:cs typeface="Economica"/>
                  <a:sym typeface="Economica"/>
                </a:rPr>
                <a:t>Extract (Kaggle CSV)</a:t>
              </a:r>
              <a:endParaRPr sz="1500">
                <a:solidFill>
                  <a:srgbClr val="FFFFFF"/>
                </a:solidFill>
                <a:latin typeface="Economica"/>
                <a:ea typeface="Economica"/>
                <a:cs typeface="Economica"/>
                <a:sym typeface="Economica"/>
              </a:endParaRPr>
            </a:p>
          </p:txBody>
        </p:sp>
        <p:sp>
          <p:nvSpPr>
            <p:cNvPr id="189" name="Google Shape;189;p33"/>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1538F"/>
                  </a:solidFill>
                  <a:latin typeface="Helvetica Neue"/>
                  <a:ea typeface="Helvetica Neue"/>
                  <a:cs typeface="Helvetica Neue"/>
                  <a:sym typeface="Helvetica Neue"/>
                </a:rPr>
                <a:t>Competition Title, Competition Date, FIRST, LAST, Nation, StartNr, Rank, Qualification, Qualification 1, Qualification 2, Semifinal, Final, Category</a:t>
              </a:r>
              <a:endParaRPr>
                <a:solidFill>
                  <a:srgbClr val="31538F"/>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a:solidFill>
                  <a:srgbClr val="31538F"/>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b="1">
                  <a:solidFill>
                    <a:srgbClr val="31538F"/>
                  </a:solidFill>
                  <a:latin typeface="Helvetica Neue"/>
                  <a:ea typeface="Helvetica Neue"/>
                  <a:cs typeface="Helvetica Neue"/>
                  <a:sym typeface="Helvetica Neue"/>
                </a:rPr>
                <a:t>64</a:t>
              </a:r>
              <a:r>
                <a:rPr lang="en">
                  <a:solidFill>
                    <a:srgbClr val="31538F"/>
                  </a:solidFill>
                  <a:latin typeface="Helvetica Neue"/>
                  <a:ea typeface="Helvetica Neue"/>
                  <a:cs typeface="Helvetica Neue"/>
                  <a:sym typeface="Helvetica Neue"/>
                </a:rPr>
                <a:t> Nations</a:t>
              </a:r>
              <a:endParaRPr>
                <a:solidFill>
                  <a:srgbClr val="31538F"/>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b="1">
                  <a:solidFill>
                    <a:srgbClr val="31538F"/>
                  </a:solidFill>
                  <a:latin typeface="Helvetica Neue"/>
                  <a:ea typeface="Helvetica Neue"/>
                  <a:cs typeface="Helvetica Neue"/>
                  <a:sym typeface="Helvetica Neue"/>
                </a:rPr>
                <a:t>1101</a:t>
              </a:r>
              <a:r>
                <a:rPr lang="en">
                  <a:solidFill>
                    <a:srgbClr val="31538F"/>
                  </a:solidFill>
                  <a:latin typeface="Helvetica Neue"/>
                  <a:ea typeface="Helvetica Neue"/>
                  <a:cs typeface="Helvetica Neue"/>
                  <a:sym typeface="Helvetica Neue"/>
                </a:rPr>
                <a:t> Climbers</a:t>
              </a:r>
              <a:endParaRPr>
                <a:solidFill>
                  <a:srgbClr val="31538F"/>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 b="1">
                  <a:solidFill>
                    <a:srgbClr val="31538F"/>
                  </a:solidFill>
                  <a:latin typeface="Helvetica Neue"/>
                  <a:ea typeface="Helvetica Neue"/>
                  <a:cs typeface="Helvetica Neue"/>
                  <a:sym typeface="Helvetica Neue"/>
                </a:rPr>
                <a:t>19 </a:t>
              </a:r>
              <a:r>
                <a:rPr lang="en">
                  <a:solidFill>
                    <a:srgbClr val="31538F"/>
                  </a:solidFill>
                  <a:latin typeface="Helvetica Neue"/>
                  <a:ea typeface="Helvetica Neue"/>
                  <a:cs typeface="Helvetica Neue"/>
                  <a:sym typeface="Helvetica Neue"/>
                </a:rPr>
                <a:t>Competitions</a:t>
              </a:r>
              <a:endParaRPr sz="500">
                <a:solidFill>
                  <a:srgbClr val="31538F"/>
                </a:solidFill>
                <a:latin typeface="Helvetica Neue"/>
                <a:ea typeface="Helvetica Neue"/>
                <a:cs typeface="Helvetica Neue"/>
                <a:sym typeface="Helvetica Neue"/>
              </a:endParaRPr>
            </a:p>
          </p:txBody>
        </p:sp>
      </p:grpSp>
      <p:grpSp>
        <p:nvGrpSpPr>
          <p:cNvPr id="190" name="Google Shape;190;p33"/>
          <p:cNvGrpSpPr/>
          <p:nvPr/>
        </p:nvGrpSpPr>
        <p:grpSpPr>
          <a:xfrm>
            <a:off x="2944204" y="830225"/>
            <a:ext cx="3305700" cy="3483050"/>
            <a:chOff x="2944204" y="1189775"/>
            <a:chExt cx="3305700" cy="3483050"/>
          </a:xfrm>
        </p:grpSpPr>
        <p:sp>
          <p:nvSpPr>
            <p:cNvPr id="191" name="Google Shape;191;p33"/>
            <p:cNvSpPr/>
            <p:nvPr/>
          </p:nvSpPr>
          <p:spPr>
            <a:xfrm>
              <a:off x="2944204" y="1189775"/>
              <a:ext cx="33057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FFFFFF"/>
                  </a:solidFill>
                  <a:latin typeface="Economica"/>
                  <a:ea typeface="Economica"/>
                  <a:cs typeface="Economica"/>
                  <a:sym typeface="Economica"/>
                </a:rPr>
                <a:t>Transform</a:t>
              </a:r>
              <a:endParaRPr sz="1500">
                <a:solidFill>
                  <a:srgbClr val="FFFFFF"/>
                </a:solidFill>
                <a:latin typeface="Economica"/>
                <a:ea typeface="Economica"/>
                <a:cs typeface="Economica"/>
                <a:sym typeface="Economica"/>
              </a:endParaRPr>
            </a:p>
          </p:txBody>
        </p:sp>
        <p:sp>
          <p:nvSpPr>
            <p:cNvPr id="192" name="Google Shape;192;p33"/>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31538F"/>
                </a:buClr>
                <a:buSzPts val="1400"/>
                <a:buFont typeface="Helvetica Neue"/>
                <a:buChar char="-"/>
              </a:pPr>
              <a:r>
                <a:rPr lang="en">
                  <a:solidFill>
                    <a:srgbClr val="31538F"/>
                  </a:solidFill>
                  <a:latin typeface="Helvetica Neue"/>
                  <a:ea typeface="Helvetica Neue"/>
                  <a:cs typeface="Helvetica Neue"/>
                  <a:sym typeface="Helvetica Neue"/>
                </a:rPr>
                <a:t>Extracted scores from qualifiers, semi-finals, and finals each into 4 separate classifications of Tops, Zones, Tops Attempt, and Zones Attempt.</a:t>
              </a:r>
              <a:endParaRPr sz="700">
                <a:solidFill>
                  <a:srgbClr val="31538F"/>
                </a:solidFill>
                <a:latin typeface="Helvetica Neue"/>
                <a:ea typeface="Helvetica Neue"/>
                <a:cs typeface="Helvetica Neue"/>
                <a:sym typeface="Helvetica Neue"/>
              </a:endParaRPr>
            </a:p>
          </p:txBody>
        </p:sp>
      </p:grpSp>
      <p:sp>
        <p:nvSpPr>
          <p:cNvPr id="193" name="Google Shape;193;p33"/>
          <p:cNvSpPr txBox="1"/>
          <p:nvPr/>
        </p:nvSpPr>
        <p:spPr>
          <a:xfrm>
            <a:off x="515125" y="211800"/>
            <a:ext cx="4356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0944A1"/>
                </a:solidFill>
                <a:latin typeface="Helvetica Neue"/>
                <a:ea typeface="Helvetica Neue"/>
                <a:cs typeface="Helvetica Neue"/>
                <a:sym typeface="Helvetica Neue"/>
              </a:rPr>
              <a:t>ETL Process</a:t>
            </a:r>
            <a:endParaRPr sz="2200" b="1">
              <a:solidFill>
                <a:srgbClr val="0944A1"/>
              </a:solidFill>
              <a:latin typeface="Helvetica Neue"/>
              <a:ea typeface="Helvetica Neue"/>
              <a:cs typeface="Helvetica Neue"/>
              <a:sym typeface="Helvetica Neue"/>
            </a:endParaRPr>
          </a:p>
        </p:txBody>
      </p:sp>
      <p:pic>
        <p:nvPicPr>
          <p:cNvPr id="194" name="Google Shape;194;p33"/>
          <p:cNvPicPr preferRelativeResize="0"/>
          <p:nvPr/>
        </p:nvPicPr>
        <p:blipFill>
          <a:blip r:embed="rId3">
            <a:alphaModFix/>
          </a:blip>
          <a:stretch>
            <a:fillRect/>
          </a:stretch>
        </p:blipFill>
        <p:spPr>
          <a:xfrm>
            <a:off x="6901701" y="3237401"/>
            <a:ext cx="1346376" cy="13463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311738" y="217600"/>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Competition Titles and Nations Across The Globe </a:t>
            </a:r>
            <a:endParaRPr/>
          </a:p>
        </p:txBody>
      </p:sp>
      <p:pic>
        <p:nvPicPr>
          <p:cNvPr id="200" name="Google Shape;200;p34"/>
          <p:cNvPicPr preferRelativeResize="0"/>
          <p:nvPr/>
        </p:nvPicPr>
        <p:blipFill rotWithShape="1">
          <a:blip r:embed="rId3">
            <a:alphaModFix/>
          </a:blip>
          <a:srcRect/>
          <a:stretch/>
        </p:blipFill>
        <p:spPr>
          <a:xfrm>
            <a:off x="453401" y="1294807"/>
            <a:ext cx="5325963" cy="3096088"/>
          </a:xfrm>
          <a:prstGeom prst="rect">
            <a:avLst/>
          </a:prstGeom>
          <a:noFill/>
          <a:ln>
            <a:noFill/>
          </a:ln>
        </p:spPr>
      </p:pic>
      <p:graphicFrame>
        <p:nvGraphicFramePr>
          <p:cNvPr id="201" name="Google Shape;201;p34"/>
          <p:cNvGraphicFramePr/>
          <p:nvPr/>
        </p:nvGraphicFramePr>
        <p:xfrm>
          <a:off x="6108195" y="1079953"/>
          <a:ext cx="3000000" cy="3000000"/>
        </p:xfrm>
        <a:graphic>
          <a:graphicData uri="http://schemas.openxmlformats.org/drawingml/2006/table">
            <a:tbl>
              <a:tblPr>
                <a:noFill/>
                <a:tableStyleId>{8C59B5E9-6B70-4274-8EB8-F489A4B36915}</a:tableStyleId>
              </a:tblPr>
              <a:tblGrid>
                <a:gridCol w="2200950">
                  <a:extLst>
                    <a:ext uri="{9D8B030D-6E8A-4147-A177-3AD203B41FA5}">
                      <a16:colId xmlns:a16="http://schemas.microsoft.com/office/drawing/2014/main" val="20000"/>
                    </a:ext>
                  </a:extLst>
                </a:gridCol>
              </a:tblGrid>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Asia Cup (B) - Hong Kong (HKG) 2018</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Asia Cup (B,S) - Bangkok (THA) 2018</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Asian Championships - Kurayoshi (JPN)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Asian Cup (B) - Hong Kong (HKG) 2019</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Asian Youth Championships - Chongqing (CHN) 2018</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European Championship (B) - Zakopane (POL) 2019</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European Youth Championships (B) - Brixen (ITA) 2019</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European Youth Championships (B) - Brussels (BEL)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European Youth Cup (B) - Delft (NED)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European Youth Cup (B) - Graz (AUT)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European Youth Cup (B) - Graz (AUT) 2019</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European Youth Cup (B) - Sofia (BUL)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European Youth Cup (B) - Sofia (BUL) 2019</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European Youth Cup (B) - Soure (POR)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European Youth Cup (B) - Soure (POR) 2019</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 Championships - Hachioji (JPN) 2019</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5"/>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 Championships - Innsbruck (AUT) 2018</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6"/>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 - Hachioji (JPN)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7"/>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 - Meiringen (SUI)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8"/>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 - Meiringen (SUI) 2019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9"/>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 - Munich (GER)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0"/>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 - Munich (GER) 2019</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1"/>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 - Vail (USA)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2"/>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 - Vail (USA) 2019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3"/>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(B,S) - Chongqing (CHN)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4"/>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(B,S) - Chongqing (CHN) 2019</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5"/>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(B,S) - Moscow (RUS)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6"/>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(B,S) - Moscow (RUS) 2019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7"/>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(B,S) - Tai'an (CHN) 2018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8"/>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Climbing Worldcup (B,S) - Wujiang (CHN) 2019</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9"/>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PanAmerican Championship (L, S, B, C) - Guayaquil (ECU) 2018</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0"/>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Youth World Championships -  Arco (ITA) 2019 </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1"/>
                  </a:ext>
                </a:extLst>
              </a:tr>
              <a:tr h="101625">
                <a:tc>
                  <a:txBody>
                    <a:bodyPr/>
                    <a:lstStyle/>
                    <a:p>
                      <a:pPr marL="0" marR="0" lvl="0" indent="0" algn="l" rtl="0">
                        <a:lnSpc>
                          <a:spcPct val="100000"/>
                        </a:lnSpc>
                        <a:spcBef>
                          <a:spcPts val="0"/>
                        </a:spcBef>
                        <a:spcAft>
                          <a:spcPts val="0"/>
                        </a:spcAft>
                        <a:buNone/>
                      </a:pPr>
                      <a:r>
                        <a:rPr lang="en" sz="600" b="1" i="0" u="none" strike="noStrike" cap="none">
                          <a:solidFill>
                            <a:srgbClr val="000000"/>
                          </a:solidFill>
                          <a:latin typeface="Calibri"/>
                          <a:ea typeface="Calibri"/>
                          <a:cs typeface="Calibri"/>
                          <a:sym typeface="Calibri"/>
                        </a:rPr>
                        <a:t>IFSC Youth World Championships -  Moscow (RUS) 2018</a:t>
                      </a:r>
                      <a:endParaRPr sz="1100"/>
                    </a:p>
                  </a:txBody>
                  <a:tcPr marL="3500" marR="3500" marT="35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2"/>
                  </a:ext>
                </a:extLst>
              </a:tr>
            </a:tbl>
          </a:graphicData>
        </a:graphic>
      </p:graphicFrame>
      <p:sp>
        <p:nvSpPr>
          <p:cNvPr id="202" name="Google Shape;202;p34"/>
          <p:cNvSpPr txBox="1"/>
          <p:nvPr/>
        </p:nvSpPr>
        <p:spPr>
          <a:xfrm>
            <a:off x="5982300" y="4622525"/>
            <a:ext cx="3161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Open Sans"/>
                <a:ea typeface="Open Sans"/>
                <a:cs typeface="Open Sans"/>
                <a:sym typeface="Open Sans"/>
              </a:rPr>
              <a:t>Visualisation Created in Tableau</a:t>
            </a:r>
            <a:endParaRPr sz="11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311700" y="315925"/>
            <a:ext cx="8520525" cy="83137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3500"/>
              </a:spcAft>
              <a:buSzPts val="4200"/>
              <a:buNone/>
            </a:pPr>
            <a:r>
              <a:rPr lang="en" sz="2300" b="1">
                <a:solidFill>
                  <a:srgbClr val="31538F"/>
                </a:solidFill>
              </a:rPr>
              <a:t>Technologies, Languages and Tools</a:t>
            </a:r>
            <a:endParaRPr sz="2300" b="1">
              <a:solidFill>
                <a:srgbClr val="31538F"/>
              </a:solidFill>
            </a:endParaRPr>
          </a:p>
        </p:txBody>
      </p:sp>
      <p:pic>
        <p:nvPicPr>
          <p:cNvPr id="208" name="Google Shape;208;p35"/>
          <p:cNvPicPr preferRelativeResize="0"/>
          <p:nvPr/>
        </p:nvPicPr>
        <p:blipFill rotWithShape="1">
          <a:blip r:embed="rId3">
            <a:alphaModFix/>
          </a:blip>
          <a:srcRect/>
          <a:stretch/>
        </p:blipFill>
        <p:spPr>
          <a:xfrm>
            <a:off x="1543048" y="2311165"/>
            <a:ext cx="1096150" cy="489954"/>
          </a:xfrm>
          <a:prstGeom prst="rect">
            <a:avLst/>
          </a:prstGeom>
          <a:noFill/>
          <a:ln>
            <a:noFill/>
          </a:ln>
        </p:spPr>
      </p:pic>
      <p:pic>
        <p:nvPicPr>
          <p:cNvPr id="209" name="Google Shape;209;p35"/>
          <p:cNvPicPr preferRelativeResize="0"/>
          <p:nvPr/>
        </p:nvPicPr>
        <p:blipFill rotWithShape="1">
          <a:blip r:embed="rId4">
            <a:alphaModFix/>
          </a:blip>
          <a:srcRect/>
          <a:stretch/>
        </p:blipFill>
        <p:spPr>
          <a:xfrm>
            <a:off x="21872" y="1376606"/>
            <a:ext cx="1096150" cy="920156"/>
          </a:xfrm>
          <a:prstGeom prst="rect">
            <a:avLst/>
          </a:prstGeom>
          <a:noFill/>
          <a:ln>
            <a:noFill/>
          </a:ln>
        </p:spPr>
      </p:pic>
      <p:grpSp>
        <p:nvGrpSpPr>
          <p:cNvPr id="210" name="Google Shape;210;p35"/>
          <p:cNvGrpSpPr/>
          <p:nvPr/>
        </p:nvGrpSpPr>
        <p:grpSpPr>
          <a:xfrm>
            <a:off x="2407746" y="1196445"/>
            <a:ext cx="2888241" cy="2719394"/>
            <a:chOff x="0" y="1189989"/>
            <a:chExt cx="3546900" cy="3482831"/>
          </a:xfrm>
        </p:grpSpPr>
        <p:sp>
          <p:nvSpPr>
            <p:cNvPr id="211" name="Google Shape;211;p35"/>
            <p:cNvSpPr/>
            <p:nvPr/>
          </p:nvSpPr>
          <p:spPr>
            <a:xfrm>
              <a:off x="0" y="1189989"/>
              <a:ext cx="35469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FFFFFF"/>
                  </a:solidFill>
                  <a:latin typeface="Economica"/>
                  <a:ea typeface="Economica"/>
                  <a:cs typeface="Economica"/>
                  <a:sym typeface="Economica"/>
                </a:rPr>
                <a:t>ML Model 1: </a:t>
              </a:r>
              <a:r>
                <a:rPr lang="en" sz="2200" b="1">
                  <a:solidFill>
                    <a:srgbClr val="FFFFFF"/>
                  </a:solidFill>
                  <a:latin typeface="Economica"/>
                  <a:ea typeface="Economica"/>
                  <a:cs typeface="Economica"/>
                  <a:sym typeface="Economica"/>
                </a:rPr>
                <a:t>DNN</a:t>
              </a:r>
              <a:endParaRPr sz="2200" b="1" i="0" u="none" strike="noStrike" cap="none">
                <a:solidFill>
                  <a:srgbClr val="FFFFFF"/>
                </a:solidFill>
                <a:latin typeface="Economica"/>
                <a:ea typeface="Economica"/>
                <a:cs typeface="Economica"/>
                <a:sym typeface="Economica"/>
              </a:endParaRPr>
            </a:p>
          </p:txBody>
        </p:sp>
        <p:sp>
          <p:nvSpPr>
            <p:cNvPr id="212" name="Google Shape;212;p35"/>
            <p:cNvSpPr txBox="1"/>
            <p:nvPr/>
          </p:nvSpPr>
          <p:spPr>
            <a:xfrm>
              <a:off x="196870" y="2057120"/>
              <a:ext cx="3125700" cy="2615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Roboto"/>
                <a:ea typeface="Roboto"/>
                <a:cs typeface="Roboto"/>
                <a:sym typeface="Roboto"/>
              </a:endParaRPr>
            </a:p>
          </p:txBody>
        </p:sp>
      </p:grpSp>
      <p:grpSp>
        <p:nvGrpSpPr>
          <p:cNvPr id="213" name="Google Shape;213;p35"/>
          <p:cNvGrpSpPr/>
          <p:nvPr/>
        </p:nvGrpSpPr>
        <p:grpSpPr>
          <a:xfrm>
            <a:off x="5130231" y="1196306"/>
            <a:ext cx="3209422" cy="2662500"/>
            <a:chOff x="2944204" y="1189775"/>
            <a:chExt cx="3305700" cy="3409855"/>
          </a:xfrm>
        </p:grpSpPr>
        <p:sp>
          <p:nvSpPr>
            <p:cNvPr id="214" name="Google Shape;214;p35"/>
            <p:cNvSpPr/>
            <p:nvPr/>
          </p:nvSpPr>
          <p:spPr>
            <a:xfrm>
              <a:off x="2944204" y="1189775"/>
              <a:ext cx="33057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FFFFFF"/>
                  </a:solidFill>
                  <a:latin typeface="Economica"/>
                  <a:ea typeface="Economica"/>
                  <a:cs typeface="Economica"/>
                  <a:sym typeface="Economica"/>
                </a:rPr>
                <a:t>ML Model 2: Random Trees</a:t>
              </a:r>
              <a:endParaRPr sz="2200" b="1" i="0" u="none" strike="noStrike" cap="none">
                <a:solidFill>
                  <a:srgbClr val="FFFFFF"/>
                </a:solidFill>
                <a:latin typeface="Economica"/>
                <a:ea typeface="Economica"/>
                <a:cs typeface="Economica"/>
                <a:sym typeface="Economica"/>
              </a:endParaRPr>
            </a:p>
          </p:txBody>
        </p:sp>
        <p:sp>
          <p:nvSpPr>
            <p:cNvPr id="215" name="Google Shape;215;p35"/>
            <p:cNvSpPr txBox="1"/>
            <p:nvPr/>
          </p:nvSpPr>
          <p:spPr>
            <a:xfrm>
              <a:off x="3390534" y="1983930"/>
              <a:ext cx="2804100" cy="2615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Roboto"/>
                <a:ea typeface="Roboto"/>
                <a:cs typeface="Roboto"/>
                <a:sym typeface="Roboto"/>
              </a:endParaRPr>
            </a:p>
          </p:txBody>
        </p:sp>
      </p:grpSp>
      <p:sp>
        <p:nvSpPr>
          <p:cNvPr id="216" name="Google Shape;216;p35"/>
          <p:cNvSpPr/>
          <p:nvPr/>
        </p:nvSpPr>
        <p:spPr>
          <a:xfrm>
            <a:off x="2039044" y="1011468"/>
            <a:ext cx="914625" cy="914625"/>
          </a:xfrm>
          <a:prstGeom prst="ellipse">
            <a:avLst/>
          </a:prstGeom>
          <a:solidFill>
            <a:schemeClr val="lt1"/>
          </a:solidFill>
          <a:ln w="9525" cap="flat" cmpd="sng">
            <a:solidFill>
              <a:srgbClr val="80201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highlight>
                <a:srgbClr val="FFFFFF"/>
              </a:highlight>
              <a:latin typeface="Arial"/>
              <a:ea typeface="Arial"/>
              <a:cs typeface="Arial"/>
              <a:sym typeface="Arial"/>
            </a:endParaRPr>
          </a:p>
        </p:txBody>
      </p:sp>
      <p:pic>
        <p:nvPicPr>
          <p:cNvPr id="217" name="Google Shape;217;p35"/>
          <p:cNvPicPr preferRelativeResize="0"/>
          <p:nvPr/>
        </p:nvPicPr>
        <p:blipFill rotWithShape="1">
          <a:blip r:embed="rId5">
            <a:alphaModFix/>
          </a:blip>
          <a:srcRect/>
          <a:stretch/>
        </p:blipFill>
        <p:spPr>
          <a:xfrm>
            <a:off x="2039044" y="1011469"/>
            <a:ext cx="914625" cy="914625"/>
          </a:xfrm>
          <a:prstGeom prst="rect">
            <a:avLst/>
          </a:prstGeom>
          <a:noFill/>
          <a:ln>
            <a:noFill/>
          </a:ln>
        </p:spPr>
      </p:pic>
      <p:pic>
        <p:nvPicPr>
          <p:cNvPr id="218" name="Google Shape;218;p35"/>
          <p:cNvPicPr preferRelativeResize="0"/>
          <p:nvPr/>
        </p:nvPicPr>
        <p:blipFill>
          <a:blip r:embed="rId6">
            <a:alphaModFix/>
          </a:blip>
          <a:stretch>
            <a:fillRect/>
          </a:stretch>
        </p:blipFill>
        <p:spPr>
          <a:xfrm>
            <a:off x="205800" y="2254937"/>
            <a:ext cx="1337248" cy="633626"/>
          </a:xfrm>
          <a:prstGeom prst="rect">
            <a:avLst/>
          </a:prstGeom>
          <a:noFill/>
          <a:ln>
            <a:noFill/>
          </a:ln>
        </p:spPr>
      </p:pic>
      <p:pic>
        <p:nvPicPr>
          <p:cNvPr id="219" name="Google Shape;219;p35"/>
          <p:cNvPicPr preferRelativeResize="0"/>
          <p:nvPr/>
        </p:nvPicPr>
        <p:blipFill>
          <a:blip r:embed="rId7">
            <a:alphaModFix/>
          </a:blip>
          <a:stretch>
            <a:fillRect/>
          </a:stretch>
        </p:blipFill>
        <p:spPr>
          <a:xfrm>
            <a:off x="1069875" y="1379337"/>
            <a:ext cx="914698" cy="914698"/>
          </a:xfrm>
          <a:prstGeom prst="rect">
            <a:avLst/>
          </a:prstGeom>
          <a:noFill/>
          <a:ln>
            <a:noFill/>
          </a:ln>
        </p:spPr>
      </p:pic>
      <p:pic>
        <p:nvPicPr>
          <p:cNvPr id="220" name="Google Shape;220;p35"/>
          <p:cNvPicPr preferRelativeResize="0"/>
          <p:nvPr/>
        </p:nvPicPr>
        <p:blipFill>
          <a:blip r:embed="rId8">
            <a:alphaModFix/>
          </a:blip>
          <a:stretch>
            <a:fillRect/>
          </a:stretch>
        </p:blipFill>
        <p:spPr>
          <a:xfrm>
            <a:off x="160400" y="2927444"/>
            <a:ext cx="1337248" cy="855630"/>
          </a:xfrm>
          <a:prstGeom prst="rect">
            <a:avLst/>
          </a:prstGeom>
          <a:noFill/>
          <a:ln>
            <a:noFill/>
          </a:ln>
        </p:spPr>
      </p:pic>
      <p:pic>
        <p:nvPicPr>
          <p:cNvPr id="221" name="Google Shape;221;p35"/>
          <p:cNvPicPr preferRelativeResize="0"/>
          <p:nvPr/>
        </p:nvPicPr>
        <p:blipFill>
          <a:blip r:embed="rId9">
            <a:alphaModFix/>
          </a:blip>
          <a:stretch>
            <a:fillRect/>
          </a:stretch>
        </p:blipFill>
        <p:spPr>
          <a:xfrm>
            <a:off x="1497650" y="2927450"/>
            <a:ext cx="1474874" cy="28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265500" y="1185338"/>
            <a:ext cx="4045275" cy="1530225"/>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200"/>
              <a:buNone/>
            </a:pPr>
            <a:r>
              <a:rPr lang="en"/>
              <a:t>Predictions &amp; Results</a:t>
            </a:r>
            <a:endParaRPr/>
          </a:p>
        </p:txBody>
      </p:sp>
      <p:sp>
        <p:nvSpPr>
          <p:cNvPr id="227" name="Google Shape;227;p36"/>
          <p:cNvSpPr txBox="1">
            <a:spLocks noGrp="1"/>
          </p:cNvSpPr>
          <p:nvPr>
            <p:ph type="subTitle" idx="1"/>
          </p:nvPr>
        </p:nvSpPr>
        <p:spPr>
          <a:xfrm>
            <a:off x="265500" y="2769001"/>
            <a:ext cx="4045275" cy="15741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2800"/>
              <a:buNone/>
            </a:pP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1667</Words>
  <Application>Microsoft Office PowerPoint</Application>
  <PresentationFormat>On-screen Show (16:9)</PresentationFormat>
  <Paragraphs>139</Paragraphs>
  <Slides>17</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Times New Roman</vt:lpstr>
      <vt:lpstr>Calibri</vt:lpstr>
      <vt:lpstr>Economica</vt:lpstr>
      <vt:lpstr>Helvetica Neue</vt:lpstr>
      <vt:lpstr>Open Sans</vt:lpstr>
      <vt:lpstr>Roboto</vt:lpstr>
      <vt:lpstr>Arial</vt:lpstr>
      <vt:lpstr>Simple Light</vt:lpstr>
      <vt:lpstr>Luxe</vt:lpstr>
      <vt:lpstr>PowerPoint Presentation</vt:lpstr>
      <vt:lpstr>Bouldering Competition   </vt:lpstr>
      <vt:lpstr>What is Bouldering?</vt:lpstr>
      <vt:lpstr>Questions we want to answer</vt:lpstr>
      <vt:lpstr>Project Overview – Group 2</vt:lpstr>
      <vt:lpstr> </vt:lpstr>
      <vt:lpstr>Competition Titles and Nations Across The Globe </vt:lpstr>
      <vt:lpstr>Technologies, Languages and Tools</vt:lpstr>
      <vt:lpstr>Predictions &amp; Results</vt:lpstr>
      <vt:lpstr>Results of the Model - Deep Neural Network</vt:lpstr>
      <vt:lpstr>Results of the Model - Random Forest </vt:lpstr>
      <vt:lpstr>Results of the Model - Random Forest . . . . 2</vt:lpstr>
      <vt:lpstr>Optimization of the Model</vt:lpstr>
      <vt:lpstr>Optimization of the Model . . . . 2</vt:lpstr>
      <vt:lpstr>Limitations &amp; Challenges related to the project</vt:lpstr>
      <vt:lpstr>Recommendation for future analysis</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Gilaine Santos</dc:creator>
  <cp:lastModifiedBy>Gilaine Santos</cp:lastModifiedBy>
  <cp:revision>1</cp:revision>
  <dcterms:modified xsi:type="dcterms:W3CDTF">2023-04-19T00:25:37Z</dcterms:modified>
</cp:coreProperties>
</file>